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DM Sans Bold" charset="1" panose="00000000000000000000"/>
      <p:regular r:id="rId21"/>
    </p:embeddedFont>
    <p:embeddedFont>
      <p:font typeface="Squada One" charset="1" panose="02000000000000000000"/>
      <p:regular r:id="rId22"/>
    </p:embeddedFont>
    <p:embeddedFont>
      <p:font typeface="DM Sans" charset="1" panose="00000000000000000000"/>
      <p:regular r:id="rId23"/>
    </p:embeddedFont>
    <p:embeddedFont>
      <p:font typeface="DM Sans Italics" charset="1" panose="00000000000000000000"/>
      <p:regular r:id="rId24"/>
    </p:embeddedFont>
    <p:embeddedFont>
      <p:font typeface="DM Sans 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embeddings/oleObject2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976187" y="-2003480"/>
            <a:ext cx="10809358" cy="108093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0F6A">
                    <a:alpha val="100000"/>
                  </a:srgbClr>
                </a:gs>
                <a:gs pos="50000">
                  <a:srgbClr val="110A8F">
                    <a:alpha val="100000"/>
                  </a:srgbClr>
                </a:gs>
                <a:gs pos="100000">
                  <a:srgbClr val="004AAD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8163579">
            <a:off x="9415289" y="216632"/>
            <a:ext cx="9853737" cy="98537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0F6A">
                    <a:alpha val="61000"/>
                  </a:srgbClr>
                </a:gs>
                <a:gs pos="50000">
                  <a:srgbClr val="110A8F">
                    <a:alpha val="61000"/>
                  </a:srgbClr>
                </a:gs>
                <a:gs pos="100000">
                  <a:srgbClr val="004AAD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86186" y="5300633"/>
            <a:ext cx="4555971" cy="455597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7719" t="0" r="-37719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464240" y="470892"/>
            <a:ext cx="4677372" cy="467737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3325" t="-9700" r="-6374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464240" y="5300633"/>
            <a:ext cx="3985277" cy="398527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cubicBezTo>
                    <a:pt x="3506470" y="6350000"/>
                    <a:pt x="6350000" y="3506470"/>
                    <a:pt x="6350000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585" t="0" r="-15508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0314293" y="1120401"/>
            <a:ext cx="4027864" cy="402786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46243" t="0" r="-10927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37204" y="8017345"/>
            <a:ext cx="5492815" cy="2203728"/>
            <a:chOff x="0" y="0"/>
            <a:chExt cx="1798535" cy="7215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8535" cy="721576"/>
            </a:xfrm>
            <a:custGeom>
              <a:avLst/>
              <a:gdLst/>
              <a:ahLst/>
              <a:cxnLst/>
              <a:rect r="r" b="b" t="t" l="l"/>
              <a:pathLst>
                <a:path h="721576" w="1798535">
                  <a:moveTo>
                    <a:pt x="140946" y="0"/>
                  </a:moveTo>
                  <a:lnTo>
                    <a:pt x="1657589" y="0"/>
                  </a:lnTo>
                  <a:cubicBezTo>
                    <a:pt x="1735431" y="0"/>
                    <a:pt x="1798535" y="63104"/>
                    <a:pt x="1798535" y="140946"/>
                  </a:cubicBezTo>
                  <a:lnTo>
                    <a:pt x="1798535" y="580629"/>
                  </a:lnTo>
                  <a:cubicBezTo>
                    <a:pt x="1798535" y="658472"/>
                    <a:pt x="1735431" y="721576"/>
                    <a:pt x="1657589" y="721576"/>
                  </a:cubicBezTo>
                  <a:lnTo>
                    <a:pt x="140946" y="721576"/>
                  </a:lnTo>
                  <a:cubicBezTo>
                    <a:pt x="103565" y="721576"/>
                    <a:pt x="67715" y="706726"/>
                    <a:pt x="41282" y="680294"/>
                  </a:cubicBezTo>
                  <a:cubicBezTo>
                    <a:pt x="14850" y="653861"/>
                    <a:pt x="0" y="618011"/>
                    <a:pt x="0" y="580629"/>
                  </a:cubicBezTo>
                  <a:lnTo>
                    <a:pt x="0" y="140946"/>
                  </a:lnTo>
                  <a:cubicBezTo>
                    <a:pt x="0" y="63104"/>
                    <a:pt x="63104" y="0"/>
                    <a:pt x="14094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8535" cy="75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31830" y="7950670"/>
            <a:ext cx="4703563" cy="218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8"/>
              </a:lnSpc>
            </a:pPr>
            <a:r>
              <a:rPr lang="en-US" b="true" sz="3105">
                <a:solidFill>
                  <a:srgbClr val="15136E"/>
                </a:solidFill>
                <a:latin typeface="DM Sans Bold"/>
                <a:ea typeface="DM Sans Bold"/>
                <a:cs typeface="DM Sans Bold"/>
                <a:sym typeface="DM Sans Bold"/>
              </a:rPr>
              <a:t>HANSINI D</a:t>
            </a:r>
          </a:p>
          <a:p>
            <a:pPr algn="ctr">
              <a:lnSpc>
                <a:spcPts val="4348"/>
              </a:lnSpc>
            </a:pPr>
            <a:r>
              <a:rPr lang="en-US" b="true" sz="3105">
                <a:solidFill>
                  <a:srgbClr val="15136E"/>
                </a:solidFill>
                <a:latin typeface="DM Sans Bold"/>
                <a:ea typeface="DM Sans Bold"/>
                <a:cs typeface="DM Sans Bold"/>
                <a:sym typeface="DM Sans Bold"/>
              </a:rPr>
              <a:t>KARTHIK REDDY</a:t>
            </a:r>
          </a:p>
          <a:p>
            <a:pPr algn="ctr">
              <a:lnSpc>
                <a:spcPts val="4348"/>
              </a:lnSpc>
            </a:pPr>
            <a:r>
              <a:rPr lang="en-US" b="true" sz="3105">
                <a:solidFill>
                  <a:srgbClr val="15136E"/>
                </a:solidFill>
                <a:latin typeface="DM Sans Bold"/>
                <a:ea typeface="DM Sans Bold"/>
                <a:cs typeface="DM Sans Bold"/>
                <a:sym typeface="DM Sans Bold"/>
              </a:rPr>
              <a:t>UDAY KIRAN</a:t>
            </a:r>
          </a:p>
          <a:p>
            <a:pPr algn="ctr">
              <a:lnSpc>
                <a:spcPts val="4348"/>
              </a:lnSpc>
            </a:pPr>
            <a:r>
              <a:rPr lang="en-US" b="true" sz="3105">
                <a:solidFill>
                  <a:srgbClr val="15136E"/>
                </a:solidFill>
                <a:latin typeface="DM Sans Bold"/>
                <a:ea typeface="DM Sans Bold"/>
                <a:cs typeface="DM Sans Bold"/>
                <a:sym typeface="DM Sans Bold"/>
              </a:rPr>
              <a:t>VARSHITHA 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349835"/>
            <a:ext cx="8616801" cy="232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5"/>
              </a:lnSpc>
            </a:pPr>
            <a:r>
              <a:rPr lang="en-US" sz="1040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VISUALIZING DATA WITH HEATMAPS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885515"/>
            <a:ext cx="8375225" cy="154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7"/>
              </a:lnSpc>
            </a:pPr>
            <a:r>
              <a:rPr lang="en-US" sz="574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UNCOVERING PATTERNS, ANOMALIES &amp; CORELATIONS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81075"/>
            <a:ext cx="8375225" cy="45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6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SIR M VISVESVARAYA INSTITUTE OF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07158">
            <a:off x="9695921" y="4556412"/>
            <a:ext cx="9707149" cy="6697933"/>
          </a:xfrm>
          <a:custGeom>
            <a:avLst/>
            <a:gdLst/>
            <a:ahLst/>
            <a:cxnLst/>
            <a:rect r="r" b="b" t="t" l="l"/>
            <a:pathLst>
              <a:path h="6697933" w="9707149">
                <a:moveTo>
                  <a:pt x="0" y="0"/>
                </a:moveTo>
                <a:lnTo>
                  <a:pt x="9707149" y="0"/>
                </a:lnTo>
                <a:lnTo>
                  <a:pt x="9707149" y="6697932"/>
                </a:lnTo>
                <a:lnTo>
                  <a:pt x="0" y="6697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8163579">
            <a:off x="10125470" y="719475"/>
            <a:ext cx="8848050" cy="884805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0F6A">
                    <a:alpha val="61000"/>
                  </a:srgbClr>
                </a:gs>
                <a:gs pos="50000">
                  <a:srgbClr val="110A8F">
                    <a:alpha val="61000"/>
                  </a:srgbClr>
                </a:gs>
                <a:gs pos="100000">
                  <a:srgbClr val="004AAD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945267" y="6396962"/>
            <a:ext cx="6256352" cy="765603"/>
            <a:chOff x="0" y="0"/>
            <a:chExt cx="1947640" cy="2383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47640" cy="238337"/>
            </a:xfrm>
            <a:custGeom>
              <a:avLst/>
              <a:gdLst/>
              <a:ahLst/>
              <a:cxnLst/>
              <a:rect r="r" b="b" t="t" l="l"/>
              <a:pathLst>
                <a:path h="238337" w="1947640">
                  <a:moveTo>
                    <a:pt x="119168" y="0"/>
                  </a:moveTo>
                  <a:lnTo>
                    <a:pt x="1828472" y="0"/>
                  </a:lnTo>
                  <a:cubicBezTo>
                    <a:pt x="1860077" y="0"/>
                    <a:pt x="1890388" y="12555"/>
                    <a:pt x="1912737" y="34904"/>
                  </a:cubicBezTo>
                  <a:cubicBezTo>
                    <a:pt x="1935085" y="57252"/>
                    <a:pt x="1947640" y="87563"/>
                    <a:pt x="1947640" y="119168"/>
                  </a:cubicBezTo>
                  <a:lnTo>
                    <a:pt x="1947640" y="119168"/>
                  </a:lnTo>
                  <a:cubicBezTo>
                    <a:pt x="1947640" y="184983"/>
                    <a:pt x="1894287" y="238337"/>
                    <a:pt x="1828472" y="238337"/>
                  </a:cubicBezTo>
                  <a:lnTo>
                    <a:pt x="119168" y="238337"/>
                  </a:lnTo>
                  <a:cubicBezTo>
                    <a:pt x="87563" y="238337"/>
                    <a:pt x="57252" y="225782"/>
                    <a:pt x="34904" y="203433"/>
                  </a:cubicBezTo>
                  <a:cubicBezTo>
                    <a:pt x="12555" y="181085"/>
                    <a:pt x="0" y="150774"/>
                    <a:pt x="0" y="119168"/>
                  </a:cubicBezTo>
                  <a:lnTo>
                    <a:pt x="0" y="119168"/>
                  </a:lnTo>
                  <a:cubicBezTo>
                    <a:pt x="0" y="87563"/>
                    <a:pt x="12555" y="57252"/>
                    <a:pt x="34904" y="34904"/>
                  </a:cubicBezTo>
                  <a:cubicBezTo>
                    <a:pt x="57252" y="12555"/>
                    <a:pt x="87563" y="0"/>
                    <a:pt x="1191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47640" cy="27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45267" y="7521908"/>
            <a:ext cx="4037057" cy="765603"/>
            <a:chOff x="0" y="0"/>
            <a:chExt cx="1256760" cy="2383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6760" cy="238337"/>
            </a:xfrm>
            <a:custGeom>
              <a:avLst/>
              <a:gdLst/>
              <a:ahLst/>
              <a:cxnLst/>
              <a:rect r="r" b="b" t="t" l="l"/>
              <a:pathLst>
                <a:path h="238337" w="1256760">
                  <a:moveTo>
                    <a:pt x="119168" y="0"/>
                  </a:moveTo>
                  <a:lnTo>
                    <a:pt x="1137592" y="0"/>
                  </a:lnTo>
                  <a:cubicBezTo>
                    <a:pt x="1203407" y="0"/>
                    <a:pt x="1256760" y="53354"/>
                    <a:pt x="1256760" y="119168"/>
                  </a:cubicBezTo>
                  <a:lnTo>
                    <a:pt x="1256760" y="119168"/>
                  </a:lnTo>
                  <a:cubicBezTo>
                    <a:pt x="1256760" y="150774"/>
                    <a:pt x="1244205" y="181085"/>
                    <a:pt x="1221857" y="203433"/>
                  </a:cubicBezTo>
                  <a:cubicBezTo>
                    <a:pt x="1199508" y="225782"/>
                    <a:pt x="1169197" y="238337"/>
                    <a:pt x="1137592" y="238337"/>
                  </a:cubicBezTo>
                  <a:lnTo>
                    <a:pt x="119168" y="238337"/>
                  </a:lnTo>
                  <a:cubicBezTo>
                    <a:pt x="87563" y="238337"/>
                    <a:pt x="57252" y="225782"/>
                    <a:pt x="34904" y="203433"/>
                  </a:cubicBezTo>
                  <a:cubicBezTo>
                    <a:pt x="12555" y="181085"/>
                    <a:pt x="0" y="150774"/>
                    <a:pt x="0" y="119168"/>
                  </a:cubicBezTo>
                  <a:lnTo>
                    <a:pt x="0" y="119168"/>
                  </a:lnTo>
                  <a:cubicBezTo>
                    <a:pt x="0" y="87563"/>
                    <a:pt x="12555" y="57252"/>
                    <a:pt x="34904" y="34904"/>
                  </a:cubicBezTo>
                  <a:cubicBezTo>
                    <a:pt x="57252" y="12555"/>
                    <a:pt x="87563" y="0"/>
                    <a:pt x="1191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6760" cy="27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45267" y="8648191"/>
            <a:ext cx="2302979" cy="765603"/>
            <a:chOff x="0" y="0"/>
            <a:chExt cx="716931" cy="2383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6931" cy="238337"/>
            </a:xfrm>
            <a:custGeom>
              <a:avLst/>
              <a:gdLst/>
              <a:ahLst/>
              <a:cxnLst/>
              <a:rect r="r" b="b" t="t" l="l"/>
              <a:pathLst>
                <a:path h="238337" w="716931">
                  <a:moveTo>
                    <a:pt x="119168" y="0"/>
                  </a:moveTo>
                  <a:lnTo>
                    <a:pt x="597763" y="0"/>
                  </a:lnTo>
                  <a:cubicBezTo>
                    <a:pt x="629368" y="0"/>
                    <a:pt x="659679" y="12555"/>
                    <a:pt x="682028" y="34904"/>
                  </a:cubicBezTo>
                  <a:cubicBezTo>
                    <a:pt x="704376" y="57252"/>
                    <a:pt x="716931" y="87563"/>
                    <a:pt x="716931" y="119168"/>
                  </a:cubicBezTo>
                  <a:lnTo>
                    <a:pt x="716931" y="119168"/>
                  </a:lnTo>
                  <a:cubicBezTo>
                    <a:pt x="716931" y="150774"/>
                    <a:pt x="704376" y="181085"/>
                    <a:pt x="682028" y="203433"/>
                  </a:cubicBezTo>
                  <a:cubicBezTo>
                    <a:pt x="659679" y="225782"/>
                    <a:pt x="629368" y="238337"/>
                    <a:pt x="597763" y="238337"/>
                  </a:cubicBezTo>
                  <a:lnTo>
                    <a:pt x="119168" y="238337"/>
                  </a:lnTo>
                  <a:cubicBezTo>
                    <a:pt x="87563" y="238337"/>
                    <a:pt x="57252" y="225782"/>
                    <a:pt x="34904" y="203433"/>
                  </a:cubicBezTo>
                  <a:cubicBezTo>
                    <a:pt x="12555" y="181085"/>
                    <a:pt x="0" y="150774"/>
                    <a:pt x="0" y="119168"/>
                  </a:cubicBezTo>
                  <a:lnTo>
                    <a:pt x="0" y="119168"/>
                  </a:lnTo>
                  <a:cubicBezTo>
                    <a:pt x="0" y="87563"/>
                    <a:pt x="12555" y="57252"/>
                    <a:pt x="34904" y="34904"/>
                  </a:cubicBezTo>
                  <a:cubicBezTo>
                    <a:pt x="57252" y="12555"/>
                    <a:pt x="87563" y="0"/>
                    <a:pt x="1191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16931" cy="27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945267" y="397565"/>
            <a:ext cx="8897636" cy="5490630"/>
          </a:xfrm>
          <a:custGeom>
            <a:avLst/>
            <a:gdLst/>
            <a:ahLst/>
            <a:cxnLst/>
            <a:rect r="r" b="b" t="t" l="l"/>
            <a:pathLst>
              <a:path h="5490630" w="8897636">
                <a:moveTo>
                  <a:pt x="0" y="0"/>
                </a:moveTo>
                <a:lnTo>
                  <a:pt x="8897635" y="0"/>
                </a:lnTo>
                <a:lnTo>
                  <a:pt x="8897635" y="5490630"/>
                </a:lnTo>
                <a:lnTo>
                  <a:pt x="0" y="5490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320" t="-31395" r="-25042" b="-748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3154" y="268537"/>
            <a:ext cx="7427759" cy="119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Cluster heatmaps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154" y="1573611"/>
            <a:ext cx="8090895" cy="855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Groups similar rows and columns based on the similarity of their values, using hierarchical clustering.</a:t>
            </a:r>
          </a:p>
          <a:p>
            <a:pPr algn="just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Instead of just showing raw values like a normal heatmap, it reorders and groups the rows and columns to highlight patterns or clusters.</a:t>
            </a: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Why To Use: </a:t>
            </a:r>
          </a:p>
          <a:p>
            <a:pPr algn="just" marL="581850" indent="-290925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Automatic Grouping</a:t>
            </a:r>
          </a:p>
          <a:p>
            <a:pPr algn="just" marL="581850" indent="-290925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Pattern Recognition:</a:t>
            </a:r>
          </a:p>
          <a:p>
            <a:pPr algn="just" marL="581850" indent="-290925" lvl="1">
              <a:lnSpc>
                <a:spcPts val="3772"/>
              </a:lnSpc>
              <a:buAutoNum type="arabicPeriod" startAt="1"/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Which localities behave similarly</a:t>
            </a:r>
          </a:p>
          <a:p>
            <a:pPr algn="just" marL="581850" indent="-290925" lvl="1">
              <a:lnSpc>
                <a:spcPts val="3772"/>
              </a:lnSpc>
              <a:buAutoNum type="arabicPeriod" startAt="1"/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Which network types offer similar performance           </a:t>
            </a:r>
          </a:p>
          <a:p>
            <a:pPr algn="just">
              <a:lnSpc>
                <a:spcPts val="3772"/>
              </a:lnSpc>
            </a:pPr>
          </a:p>
          <a:p>
            <a:pPr algn="just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</a:t>
            </a: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Can Be Done After : </a:t>
            </a:r>
          </a:p>
          <a:p>
            <a:pPr algn="just" marL="581850" indent="-290925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Tune or optimize specific regions or network settings</a:t>
            </a:r>
          </a:p>
          <a:p>
            <a:pPr algn="just" marL="581850" indent="-290925" lvl="1">
              <a:lnSpc>
                <a:spcPts val="3772"/>
              </a:lnSpc>
              <a:buFont typeface="Arial"/>
              <a:buChar char="•"/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Segment areas into performance tiers</a:t>
            </a:r>
          </a:p>
          <a:p>
            <a:pPr algn="just">
              <a:lnSpc>
                <a:spcPts val="3772"/>
              </a:lnSpc>
            </a:pPr>
            <a:r>
              <a:rPr lang="en-US" sz="26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61266" y="6451406"/>
            <a:ext cx="5770837" cy="71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055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sns.clusterm</a:t>
            </a:r>
            <a:r>
              <a:rPr lang="en-US" sz="2055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ap(df.corr(numeric_only=True), annot=True, cmap='viridis')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96146" y="7711395"/>
            <a:ext cx="3735300" cy="34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055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plt.title("cluster heatmaps")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61266" y="8849247"/>
            <a:ext cx="1702530" cy="34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055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plt.show()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414" y="1847697"/>
            <a:ext cx="16979171" cy="7849809"/>
            <a:chOff x="0" y="0"/>
            <a:chExt cx="4471881" cy="20674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1881" cy="2067439"/>
            </a:xfrm>
            <a:custGeom>
              <a:avLst/>
              <a:gdLst/>
              <a:ahLst/>
              <a:cxnLst/>
              <a:rect r="r" b="b" t="t" l="l"/>
              <a:pathLst>
                <a:path h="2067439" w="4471881">
                  <a:moveTo>
                    <a:pt x="18239" y="0"/>
                  </a:moveTo>
                  <a:lnTo>
                    <a:pt x="4453642" y="0"/>
                  </a:lnTo>
                  <a:cubicBezTo>
                    <a:pt x="4463715" y="0"/>
                    <a:pt x="4471881" y="8166"/>
                    <a:pt x="4471881" y="18239"/>
                  </a:cubicBezTo>
                  <a:lnTo>
                    <a:pt x="4471881" y="2049201"/>
                  </a:lnTo>
                  <a:cubicBezTo>
                    <a:pt x="4471881" y="2059274"/>
                    <a:pt x="4463715" y="2067439"/>
                    <a:pt x="4453642" y="2067439"/>
                  </a:cubicBezTo>
                  <a:lnTo>
                    <a:pt x="18239" y="2067439"/>
                  </a:lnTo>
                  <a:cubicBezTo>
                    <a:pt x="8166" y="2067439"/>
                    <a:pt x="0" y="2059274"/>
                    <a:pt x="0" y="2049201"/>
                  </a:cubicBezTo>
                  <a:lnTo>
                    <a:pt x="0" y="18239"/>
                  </a:lnTo>
                  <a:cubicBezTo>
                    <a:pt x="0" y="8166"/>
                    <a:pt x="8166" y="0"/>
                    <a:pt x="182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1881" cy="2105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72527" y="1488608"/>
            <a:ext cx="6897205" cy="4629150"/>
            <a:chOff x="0" y="0"/>
            <a:chExt cx="1816548" cy="1219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6548" cy="1219200"/>
            </a:xfrm>
            <a:custGeom>
              <a:avLst/>
              <a:gdLst/>
              <a:ahLst/>
              <a:cxnLst/>
              <a:rect r="r" b="b" t="t" l="l"/>
              <a:pathLst>
                <a:path h="1219200" w="1816548">
                  <a:moveTo>
                    <a:pt x="56825" y="0"/>
                  </a:moveTo>
                  <a:lnTo>
                    <a:pt x="1759723" y="0"/>
                  </a:lnTo>
                  <a:cubicBezTo>
                    <a:pt x="1774794" y="0"/>
                    <a:pt x="1789247" y="5987"/>
                    <a:pt x="1799904" y="16644"/>
                  </a:cubicBezTo>
                  <a:cubicBezTo>
                    <a:pt x="1810561" y="27300"/>
                    <a:pt x="1816548" y="41754"/>
                    <a:pt x="1816548" y="56825"/>
                  </a:cubicBezTo>
                  <a:lnTo>
                    <a:pt x="1816548" y="1162375"/>
                  </a:lnTo>
                  <a:cubicBezTo>
                    <a:pt x="1816548" y="1177446"/>
                    <a:pt x="1810561" y="1191900"/>
                    <a:pt x="1799904" y="1202556"/>
                  </a:cubicBezTo>
                  <a:cubicBezTo>
                    <a:pt x="1789247" y="1213213"/>
                    <a:pt x="1774794" y="1219200"/>
                    <a:pt x="1759723" y="1219200"/>
                  </a:cubicBezTo>
                  <a:lnTo>
                    <a:pt x="56825" y="1219200"/>
                  </a:lnTo>
                  <a:cubicBezTo>
                    <a:pt x="41754" y="1219200"/>
                    <a:pt x="27300" y="1213213"/>
                    <a:pt x="16644" y="1202556"/>
                  </a:cubicBezTo>
                  <a:cubicBezTo>
                    <a:pt x="5987" y="1191900"/>
                    <a:pt x="0" y="1177446"/>
                    <a:pt x="0" y="1162375"/>
                  </a:cubicBezTo>
                  <a:lnTo>
                    <a:pt x="0" y="56825"/>
                  </a:lnTo>
                  <a:cubicBezTo>
                    <a:pt x="0" y="41754"/>
                    <a:pt x="5987" y="27300"/>
                    <a:pt x="16644" y="16644"/>
                  </a:cubicBezTo>
                  <a:cubicBezTo>
                    <a:pt x="27300" y="5987"/>
                    <a:pt x="41754" y="0"/>
                    <a:pt x="568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0A8F">
                    <a:alpha val="100000"/>
                  </a:srgbClr>
                </a:gs>
                <a:gs pos="100000">
                  <a:srgbClr val="140F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16548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Object 8" id="8"/>
          <p:cNvGraphicFramePr/>
          <p:nvPr/>
        </p:nvGraphicFramePr>
        <p:xfrm>
          <a:off x="10572527" y="6310648"/>
          <a:ext cx="2514600" cy="1676400"/>
        </p:xfrm>
        <a:graphic>
          <a:graphicData uri="http://schemas.openxmlformats.org/presentationml/2006/ole">
            <p:oleObj imgW="3009900" imgH="2171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1662159" y="1552379"/>
            <a:ext cx="4647552" cy="4694497"/>
          </a:xfrm>
          <a:custGeom>
            <a:avLst/>
            <a:gdLst/>
            <a:ahLst/>
            <a:cxnLst/>
            <a:rect r="r" b="b" t="t" l="l"/>
            <a:pathLst>
              <a:path h="4694497" w="4647552">
                <a:moveTo>
                  <a:pt x="0" y="0"/>
                </a:moveTo>
                <a:lnTo>
                  <a:pt x="4647552" y="0"/>
                </a:lnTo>
                <a:lnTo>
                  <a:pt x="4647552" y="4694497"/>
                </a:lnTo>
                <a:lnTo>
                  <a:pt x="0" y="4694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027" t="-29110" r="-107138" b="-630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0516" y="291850"/>
            <a:ext cx="11341643" cy="119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Anomaly Detection Heatmap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4162" y="2353698"/>
            <a:ext cx="9572837" cy="799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Anomaly detection is the process of identifying data points that deviate significantly from the normal pattern or behavior.</a:t>
            </a:r>
          </a:p>
          <a:p>
            <a:pPr algn="just">
              <a:lnSpc>
                <a:spcPts val="3213"/>
              </a:lnSpc>
            </a:pPr>
          </a:p>
          <a:p>
            <a:pPr algn="just">
              <a:lnSpc>
                <a:spcPts val="3213"/>
              </a:lnSpc>
            </a:pPr>
          </a:p>
          <a:p>
            <a:pPr algn="just">
              <a:lnSpc>
                <a:spcPts val="3213"/>
              </a:lnSpc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 anomaly could mean unexpectedly low signal strength, unusually high latency, or weird fluctuations in throughput.</a:t>
            </a:r>
          </a:p>
          <a:p>
            <a:pPr algn="just">
              <a:lnSpc>
                <a:spcPts val="3213"/>
              </a:lnSpc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Z-score (also called standard score) measures how far a data point is from the mean, in terms of standard deviations. Z=σ*X/μ</a:t>
            </a:r>
          </a:p>
          <a:p>
            <a:pPr algn="just">
              <a:lnSpc>
                <a:spcPts val="3213"/>
              </a:lnSpc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​Where:</a:t>
            </a:r>
          </a:p>
          <a:p>
            <a:pPr algn="just" marL="495492" indent="-24774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 = individual value</a:t>
            </a:r>
          </a:p>
          <a:p>
            <a:pPr algn="just" marL="495492" indent="-24774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μ = mean of the column</a:t>
            </a:r>
          </a:p>
          <a:p>
            <a:pPr algn="just" marL="495492" indent="-24774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σ = standard deviation of the column</a:t>
            </a:r>
          </a:p>
          <a:p>
            <a:pPr algn="just">
              <a:lnSpc>
                <a:spcPts val="3213"/>
              </a:lnSpc>
            </a:pPr>
          </a:p>
          <a:p>
            <a:pPr algn="just">
              <a:lnSpc>
                <a:spcPts val="3213"/>
              </a:lnSpc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</a:t>
            </a: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 for:</a:t>
            </a:r>
          </a:p>
          <a:p>
            <a:pPr algn="just" marL="495492" indent="-24774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Spotting outliers in signal measurements</a:t>
            </a:r>
          </a:p>
          <a:p>
            <a:pPr algn="just" marL="495492" indent="-24774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Diagnosing abnormal behaviors in real-time metrics</a:t>
            </a:r>
          </a:p>
          <a:p>
            <a:pPr algn="just" marL="495492" indent="-24774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z=x-𝜇/𝜎</a:t>
            </a:r>
          </a:p>
          <a:p>
            <a:pPr algn="just" marL="495492" indent="-247746" lvl="1">
              <a:lnSpc>
                <a:spcPts val="3213"/>
              </a:lnSpc>
              <a:buFont typeface="Arial"/>
              <a:buChar char="•"/>
            </a:pPr>
          </a:p>
          <a:p>
            <a:pPr algn="just" marL="495492" indent="-247746" lvl="1">
              <a:lnSpc>
                <a:spcPts val="3213"/>
              </a:lnSpc>
              <a:buFont typeface="Arial"/>
              <a:buChar char="•"/>
            </a:pPr>
          </a:p>
          <a:p>
            <a:pPr algn="just">
              <a:lnSpc>
                <a:spcPts val="321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7982" y="0"/>
            <a:ext cx="13141231" cy="1420785"/>
            <a:chOff x="0" y="0"/>
            <a:chExt cx="3461065" cy="374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61065" cy="374198"/>
            </a:xfrm>
            <a:custGeom>
              <a:avLst/>
              <a:gdLst/>
              <a:ahLst/>
              <a:cxnLst/>
              <a:rect r="r" b="b" t="t" l="l"/>
              <a:pathLst>
                <a:path h="374198" w="3461065">
                  <a:moveTo>
                    <a:pt x="0" y="0"/>
                  </a:moveTo>
                  <a:lnTo>
                    <a:pt x="3461065" y="0"/>
                  </a:lnTo>
                  <a:lnTo>
                    <a:pt x="3461065" y="374198"/>
                  </a:lnTo>
                  <a:lnTo>
                    <a:pt x="0" y="374198"/>
                  </a:lnTo>
                  <a:close/>
                </a:path>
              </a:pathLst>
            </a:custGeom>
            <a:solidFill>
              <a:srgbClr val="1513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3461065" cy="545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39"/>
                </a:lnSpc>
              </a:pPr>
              <a:r>
                <a:rPr lang="en-US" sz="8099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rPr>
                <a:t>Timeseries Heat map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8090" y="1597856"/>
            <a:ext cx="8925243" cy="8208525"/>
            <a:chOff x="0" y="0"/>
            <a:chExt cx="2350681" cy="21619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0681" cy="2161916"/>
            </a:xfrm>
            <a:custGeom>
              <a:avLst/>
              <a:gdLst/>
              <a:ahLst/>
              <a:cxnLst/>
              <a:rect r="r" b="b" t="t" l="l"/>
              <a:pathLst>
                <a:path h="2161916" w="2350681">
                  <a:moveTo>
                    <a:pt x="0" y="0"/>
                  </a:moveTo>
                  <a:lnTo>
                    <a:pt x="2350681" y="0"/>
                  </a:lnTo>
                  <a:lnTo>
                    <a:pt x="2350681" y="2161916"/>
                  </a:lnTo>
                  <a:lnTo>
                    <a:pt x="0" y="2161916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50681" cy="2200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E4E5EB"/>
                  </a:solidFill>
                  <a:latin typeface="DM Sans"/>
                  <a:ea typeface="DM Sans"/>
                  <a:cs typeface="DM Sans"/>
                  <a:sym typeface="DM Sans"/>
                </a:rPr>
                <a:t>ggd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77393" y="1028700"/>
            <a:ext cx="8237068" cy="4073264"/>
          </a:xfrm>
          <a:custGeom>
            <a:avLst/>
            <a:gdLst/>
            <a:ahLst/>
            <a:cxnLst/>
            <a:rect r="r" b="b" t="t" l="l"/>
            <a:pathLst>
              <a:path h="4073264" w="8237068">
                <a:moveTo>
                  <a:pt x="0" y="0"/>
                </a:moveTo>
                <a:lnTo>
                  <a:pt x="8237067" y="0"/>
                </a:lnTo>
                <a:lnTo>
                  <a:pt x="8237067" y="4073264"/>
                </a:lnTo>
                <a:lnTo>
                  <a:pt x="0" y="4073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3" t="-49" r="-630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677393" y="5185562"/>
            <a:ext cx="8237068" cy="4434688"/>
            <a:chOff x="0" y="0"/>
            <a:chExt cx="2169433" cy="11679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69433" cy="1167984"/>
            </a:xfrm>
            <a:custGeom>
              <a:avLst/>
              <a:gdLst/>
              <a:ahLst/>
              <a:cxnLst/>
              <a:rect r="r" b="b" t="t" l="l"/>
              <a:pathLst>
                <a:path h="1167984" w="2169433">
                  <a:moveTo>
                    <a:pt x="47934" y="0"/>
                  </a:moveTo>
                  <a:lnTo>
                    <a:pt x="2121499" y="0"/>
                  </a:lnTo>
                  <a:cubicBezTo>
                    <a:pt x="2147973" y="0"/>
                    <a:pt x="2169433" y="21461"/>
                    <a:pt x="2169433" y="47934"/>
                  </a:cubicBezTo>
                  <a:lnTo>
                    <a:pt x="2169433" y="1120049"/>
                  </a:lnTo>
                  <a:cubicBezTo>
                    <a:pt x="2169433" y="1132762"/>
                    <a:pt x="2164383" y="1144955"/>
                    <a:pt x="2155394" y="1153944"/>
                  </a:cubicBezTo>
                  <a:cubicBezTo>
                    <a:pt x="2146404" y="1162933"/>
                    <a:pt x="2134212" y="1167984"/>
                    <a:pt x="2121499" y="1167984"/>
                  </a:cubicBezTo>
                  <a:lnTo>
                    <a:pt x="47934" y="1167984"/>
                  </a:lnTo>
                  <a:cubicBezTo>
                    <a:pt x="35221" y="1167984"/>
                    <a:pt x="23029" y="1162933"/>
                    <a:pt x="14040" y="1153944"/>
                  </a:cubicBezTo>
                  <a:cubicBezTo>
                    <a:pt x="5050" y="1144955"/>
                    <a:pt x="0" y="1132762"/>
                    <a:pt x="0" y="1120049"/>
                  </a:cubicBezTo>
                  <a:lnTo>
                    <a:pt x="0" y="47934"/>
                  </a:lnTo>
                  <a:cubicBezTo>
                    <a:pt x="0" y="35221"/>
                    <a:pt x="5050" y="23029"/>
                    <a:pt x="14040" y="14040"/>
                  </a:cubicBezTo>
                  <a:cubicBezTo>
                    <a:pt x="23029" y="5050"/>
                    <a:pt x="35221" y="0"/>
                    <a:pt x="47934" y="0"/>
                  </a:cubicBezTo>
                  <a:close/>
                </a:path>
              </a:pathLst>
            </a:custGeom>
            <a:solidFill>
              <a:srgbClr val="E4E5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69433" cy="1206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</a:t>
              </a: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f['Hour'] = df['Timestamp'].dt.hour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#</a:t>
              </a:r>
              <a:r>
                <a:rPr lang="en-US" sz="1899" i="true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Create pivot: Hour vs. Locality (you can replace 'Locality' with other columns like 'Device ID' or 'Network Type')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</a:t>
              </a: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</a:t>
              </a: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vot = df.pivot_table(values='Signal Quality (%)', index='Locality', columns='Hour', aggfunc='mean')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#</a:t>
              </a:r>
              <a:r>
                <a:rPr lang="en-US" sz="1899" i="true" b="true">
                  <a:solidFill>
                    <a:srgbClr val="000000"/>
                  </a:solidFill>
                  <a:latin typeface="DM Sans Bold Italics"/>
                  <a:ea typeface="DM Sans Bold Italics"/>
                  <a:cs typeface="DM Sans Bold Italics"/>
                  <a:sym typeface="DM Sans Bold Italics"/>
                </a:rPr>
                <a:t> P</a:t>
              </a:r>
              <a:r>
                <a:rPr lang="en-US" sz="1899" i="true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lot heatmap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</a:t>
              </a: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lt.figure(figsize=(14, 6))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sns.heatmap(pivot, annot=True, fmt=".1f", cmap='YlOrRd')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plt.title("Hourly Average Signal Quality by Locality")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plt.xlabel("Hour of Day")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plt.ylabel("Locality")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plt.tight_layout()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plt.show()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8322" y="1722534"/>
            <a:ext cx="8395678" cy="568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  <a:spcBef>
                <a:spcPct val="0"/>
              </a:spcBef>
            </a:pPr>
            <a:r>
              <a:rPr lang="en-US" b="true" sz="24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Visualize how mobile signal quality varies h</a:t>
            </a:r>
            <a:r>
              <a:rPr lang="en-US" b="true" sz="24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ourly across different localities:</a:t>
            </a:r>
          </a:p>
          <a:p>
            <a:pPr algn="l">
              <a:lnSpc>
                <a:spcPts val="3483"/>
              </a:lnSpc>
              <a:spcBef>
                <a:spcPct val="0"/>
              </a:spcBef>
            </a:pPr>
          </a:p>
          <a:p>
            <a:pPr algn="l">
              <a:lnSpc>
                <a:spcPts val="3483"/>
              </a:lnSpc>
              <a:spcBef>
                <a:spcPct val="0"/>
              </a:spcBef>
            </a:pPr>
            <a:r>
              <a:rPr lang="en-US" b="true" sz="24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This heatmap shows the average signal quality (%) for each hour (0 to 23) across various localities.</a:t>
            </a:r>
          </a:p>
          <a:p>
            <a:pPr algn="l">
              <a:lnSpc>
                <a:spcPts val="3483"/>
              </a:lnSpc>
              <a:spcBef>
                <a:spcPct val="0"/>
              </a:spcBef>
            </a:pPr>
          </a:p>
          <a:p>
            <a:pPr algn="l">
              <a:lnSpc>
                <a:spcPts val="3483"/>
              </a:lnSpc>
              <a:spcBef>
                <a:spcPct val="0"/>
              </a:spcBef>
            </a:pPr>
            <a:r>
              <a:rPr lang="en-US" b="true" sz="24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• Darker red shades indicate higher signal quality, while lighter yellow shades indicate lower signal quality.</a:t>
            </a:r>
          </a:p>
          <a:p>
            <a:pPr algn="l">
              <a:lnSpc>
                <a:spcPts val="3483"/>
              </a:lnSpc>
              <a:spcBef>
                <a:spcPct val="0"/>
              </a:spcBef>
            </a:pPr>
            <a:r>
              <a:rPr lang="en-US" b="true" sz="24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• X-axis: Hour of the day</a:t>
            </a:r>
          </a:p>
          <a:p>
            <a:pPr algn="l">
              <a:lnSpc>
                <a:spcPts val="3483"/>
              </a:lnSpc>
              <a:spcBef>
                <a:spcPct val="0"/>
              </a:spcBef>
            </a:pPr>
            <a:r>
              <a:rPr lang="en-US" b="true" sz="24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• Y-axis: Localities</a:t>
            </a:r>
          </a:p>
          <a:p>
            <a:pPr algn="l">
              <a:lnSpc>
                <a:spcPts val="3483"/>
              </a:lnSpc>
              <a:spcBef>
                <a:spcPct val="0"/>
              </a:spcBef>
            </a:pPr>
            <a:r>
              <a:rPr lang="en-US" b="true" sz="24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• Values inside cells: Mean signal quality for that hour and locality.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891" y="1534616"/>
            <a:ext cx="9241442" cy="8271765"/>
            <a:chOff x="0" y="0"/>
            <a:chExt cx="2433960" cy="21785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3960" cy="2178572"/>
            </a:xfrm>
            <a:custGeom>
              <a:avLst/>
              <a:gdLst/>
              <a:ahLst/>
              <a:cxnLst/>
              <a:rect r="r" b="b" t="t" l="l"/>
              <a:pathLst>
                <a:path h="2178572" w="2433960">
                  <a:moveTo>
                    <a:pt x="0" y="0"/>
                  </a:moveTo>
                  <a:lnTo>
                    <a:pt x="2433960" y="0"/>
                  </a:lnTo>
                  <a:lnTo>
                    <a:pt x="2433960" y="2178572"/>
                  </a:lnTo>
                  <a:lnTo>
                    <a:pt x="0" y="2178572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3960" cy="2216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E4E5EB"/>
                  </a:solidFill>
                  <a:latin typeface="DM Sans"/>
                  <a:ea typeface="DM Sans"/>
                  <a:cs typeface="DM Sans"/>
                  <a:sym typeface="DM Sans"/>
                </a:rPr>
                <a:t>ggd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62308" y="148161"/>
            <a:ext cx="8625692" cy="3836762"/>
          </a:xfrm>
          <a:custGeom>
            <a:avLst/>
            <a:gdLst/>
            <a:ahLst/>
            <a:cxnLst/>
            <a:rect r="r" b="b" t="t" l="l"/>
            <a:pathLst>
              <a:path h="3836762" w="8625692">
                <a:moveTo>
                  <a:pt x="0" y="0"/>
                </a:moveTo>
                <a:lnTo>
                  <a:pt x="8625692" y="0"/>
                </a:lnTo>
                <a:lnTo>
                  <a:pt x="8625692" y="3836762"/>
                </a:lnTo>
                <a:lnTo>
                  <a:pt x="0" y="383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15" r="0" b="-121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1034" y="-180975"/>
            <a:ext cx="7186493" cy="154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0"/>
              </a:lnSpc>
              <a:spcBef>
                <a:spcPct val="0"/>
              </a:spcBef>
            </a:pPr>
            <a:r>
              <a:rPr lang="en-US" sz="8986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Activity Heatmap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891" y="1467941"/>
            <a:ext cx="9241442" cy="815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b="true" sz="32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Purpose: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visualizes how active or significant a certain event (like signal reporting, call drops, data usage, etc.) is across time (hours) and dates or locations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Shows how a metric (e.g., signal quality) changes over time.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Needed: Timestamp + some numeric value, like Signal Quality (%).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Visualization: Average signal quality per hour/day.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Good for: Diagnosing performance issues across different times.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Requirements for an Activity Heatmap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 create one, you need: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 timestamp (date + time).</a:t>
            </a:r>
          </a:p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 way to group activity (e.g., by hour, date, locality, etc.).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461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662308" y="5451297"/>
            <a:ext cx="8625692" cy="3158281"/>
            <a:chOff x="0" y="0"/>
            <a:chExt cx="2271787" cy="8318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1787" cy="831811"/>
            </a:xfrm>
            <a:custGeom>
              <a:avLst/>
              <a:gdLst/>
              <a:ahLst/>
              <a:cxnLst/>
              <a:rect r="r" b="b" t="t" l="l"/>
              <a:pathLst>
                <a:path h="831811" w="2271787">
                  <a:moveTo>
                    <a:pt x="45775" y="0"/>
                  </a:moveTo>
                  <a:lnTo>
                    <a:pt x="2226013" y="0"/>
                  </a:lnTo>
                  <a:cubicBezTo>
                    <a:pt x="2238153" y="0"/>
                    <a:pt x="2249796" y="4823"/>
                    <a:pt x="2258380" y="13407"/>
                  </a:cubicBezTo>
                  <a:cubicBezTo>
                    <a:pt x="2266965" y="21991"/>
                    <a:pt x="2271787" y="33634"/>
                    <a:pt x="2271787" y="45775"/>
                  </a:cubicBezTo>
                  <a:lnTo>
                    <a:pt x="2271787" y="786036"/>
                  </a:lnTo>
                  <a:cubicBezTo>
                    <a:pt x="2271787" y="798176"/>
                    <a:pt x="2266965" y="809819"/>
                    <a:pt x="2258380" y="818403"/>
                  </a:cubicBezTo>
                  <a:cubicBezTo>
                    <a:pt x="2249796" y="826988"/>
                    <a:pt x="2238153" y="831811"/>
                    <a:pt x="2226013" y="831811"/>
                  </a:cubicBezTo>
                  <a:lnTo>
                    <a:pt x="45775" y="831811"/>
                  </a:lnTo>
                  <a:cubicBezTo>
                    <a:pt x="33634" y="831811"/>
                    <a:pt x="21991" y="826988"/>
                    <a:pt x="13407" y="818403"/>
                  </a:cubicBezTo>
                  <a:cubicBezTo>
                    <a:pt x="4823" y="809819"/>
                    <a:pt x="0" y="798176"/>
                    <a:pt x="0" y="786036"/>
                  </a:cubicBezTo>
                  <a:lnTo>
                    <a:pt x="0" y="45775"/>
                  </a:lnTo>
                  <a:cubicBezTo>
                    <a:pt x="0" y="33634"/>
                    <a:pt x="4823" y="21991"/>
                    <a:pt x="13407" y="13407"/>
                  </a:cubicBezTo>
                  <a:cubicBezTo>
                    <a:pt x="21991" y="4823"/>
                    <a:pt x="33634" y="0"/>
                    <a:pt x="45775" y="0"/>
                  </a:cubicBezTo>
                  <a:close/>
                </a:path>
              </a:pathLst>
            </a:custGeom>
            <a:solidFill>
              <a:srgbClr val="E4E5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71787" cy="869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</a:t>
              </a: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his heatmap shows the average signal quality (%) for each hour (0 to 23) across various localities.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• Darker red shades indicate higher signal quality, while lighter yellow shades indicate lower signal quality.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• X-axis: Hour of the day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• Y-axis: Localities</a:t>
              </a:r>
            </a:p>
            <a:p>
              <a:pPr algn="l">
                <a:lnSpc>
                  <a:spcPts val="2659"/>
                </a:lnSpc>
              </a:pPr>
              <a:r>
                <a:rPr lang="en-US" sz="18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• Values inside cells: Mean signal quality for that hour and locality.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0" y="0"/>
          <a:ext cx="3771900" cy="3352800"/>
        </p:xfrm>
        <a:graphic>
          <a:graphicData uri="http://schemas.openxmlformats.org/presentationml/2006/ole">
            <p:oleObj imgW="4521200" imgH="41021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976187" y="-2003480"/>
            <a:ext cx="10809358" cy="108093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0F6A">
                    <a:alpha val="100000"/>
                  </a:srgbClr>
                </a:gs>
                <a:gs pos="50000">
                  <a:srgbClr val="110A8F">
                    <a:alpha val="100000"/>
                  </a:srgbClr>
                </a:gs>
                <a:gs pos="100000">
                  <a:srgbClr val="004AAD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607158">
            <a:off x="8017994" y="3227110"/>
            <a:ext cx="12392429" cy="8550776"/>
          </a:xfrm>
          <a:custGeom>
            <a:avLst/>
            <a:gdLst/>
            <a:ahLst/>
            <a:cxnLst/>
            <a:rect r="r" b="b" t="t" l="l"/>
            <a:pathLst>
              <a:path h="8550776" w="12392429">
                <a:moveTo>
                  <a:pt x="0" y="0"/>
                </a:moveTo>
                <a:lnTo>
                  <a:pt x="12392429" y="0"/>
                </a:lnTo>
                <a:lnTo>
                  <a:pt x="12392429" y="8550776"/>
                </a:lnTo>
                <a:lnTo>
                  <a:pt x="0" y="855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8163579">
            <a:off x="10622322" y="1703340"/>
            <a:ext cx="9853737" cy="98537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0F6A">
                    <a:alpha val="61000"/>
                  </a:srgbClr>
                </a:gs>
                <a:gs pos="50000">
                  <a:srgbClr val="110A8F">
                    <a:alpha val="61000"/>
                  </a:srgbClr>
                </a:gs>
                <a:gs pos="100000">
                  <a:srgbClr val="004AAD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549227" y="6771071"/>
            <a:ext cx="4014434" cy="401443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9812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5671232" y="2515409"/>
            <a:ext cx="4121405" cy="412140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5"/>
              <a:stretch>
                <a:fillRect l="-71633" t="0" r="-17940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622571" y="1705008"/>
            <a:ext cx="4917837" cy="491783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2226010"/>
            <a:ext cx="9593871" cy="274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3"/>
              </a:lnSpc>
            </a:pPr>
            <a:r>
              <a:rPr lang="en-US" sz="10838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THANKS FOR JOINING US TODAY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776462">
            <a:off x="6869942" y="-3224888"/>
            <a:ext cx="14653711" cy="1465371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0F6A">
                    <a:alpha val="100000"/>
                  </a:srgbClr>
                </a:gs>
                <a:gs pos="100000">
                  <a:srgbClr val="110A8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8163579">
            <a:off x="8494226" y="-435419"/>
            <a:ext cx="10172311" cy="1017231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0F6A">
                    <a:alpha val="61000"/>
                  </a:srgbClr>
                </a:gs>
                <a:gs pos="50000">
                  <a:srgbClr val="110A8F">
                    <a:alpha val="61000"/>
                  </a:srgbClr>
                </a:gs>
                <a:gs pos="100000">
                  <a:srgbClr val="004AAD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95667" y="5131965"/>
            <a:ext cx="5046381" cy="504638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857" t="0" r="-43504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3351285" y="369696"/>
            <a:ext cx="4625934" cy="462593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lnTo>
                    <a:pt x="6350000" y="6350000"/>
                  </a:lnTo>
                  <a:cubicBezTo>
                    <a:pt x="6350000" y="2843530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17340" t="0" r="-17340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AutoShape 12" id="12"/>
          <p:cNvSpPr/>
          <p:nvPr/>
        </p:nvSpPr>
        <p:spPr>
          <a:xfrm>
            <a:off x="8195667" y="4578204"/>
            <a:ext cx="434678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38501" y="1003610"/>
            <a:ext cx="2061116" cy="217862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25659" y="896166"/>
            <a:ext cx="6079172" cy="119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444">
                <a:solidFill>
                  <a:srgbClr val="15136E"/>
                </a:solidFill>
                <a:latin typeface="Squada One"/>
                <a:ea typeface="Squada One"/>
                <a:cs typeface="Squada One"/>
                <a:sym typeface="Squada One"/>
              </a:rPr>
              <a:t>HEAT MAPS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3154" y="3084752"/>
            <a:ext cx="3031808" cy="66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2"/>
              </a:lnSpc>
            </a:pPr>
            <a:r>
              <a:rPr lang="en-US" sz="4705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TYPES OF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95667" y="3794645"/>
            <a:ext cx="4346782" cy="66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2"/>
              </a:lnSpc>
            </a:pPr>
            <a:r>
              <a:rPr lang="en-US" sz="4705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HEAT MAPS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5659" y="3462655"/>
            <a:ext cx="5420143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is a graphical representation of data where individual values in a matrix are represented as colour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provides an immediate visual summary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5659" y="5105400"/>
            <a:ext cx="5420143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</a:t>
            </a:r>
            <a:r>
              <a:rPr lang="en-US" sz="18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MATTERS </a:t>
            </a: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because in large datasets raw number are overwhelming. heatmaps make it easy to detect patterns , treands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is USED  to highlight patterns, relationships, and areas of high concentration or density in various fields, including web analytics, urban planning, and scientific research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80382" y="5434418"/>
            <a:ext cx="3651247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Correlation Heatmaps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2D matrix Heatmaps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Time Based heatmaps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Geospatial Heatmaps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Confusion matrix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Clustring Heatmaps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5501" y="1282483"/>
            <a:ext cx="19919002" cy="8646548"/>
            <a:chOff x="0" y="0"/>
            <a:chExt cx="5246157" cy="2277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6157" cy="2277280"/>
            </a:xfrm>
            <a:custGeom>
              <a:avLst/>
              <a:gdLst/>
              <a:ahLst/>
              <a:cxnLst/>
              <a:rect r="r" b="b" t="t" l="l"/>
              <a:pathLst>
                <a:path h="2277280" w="5246157">
                  <a:moveTo>
                    <a:pt x="0" y="0"/>
                  </a:moveTo>
                  <a:lnTo>
                    <a:pt x="5246157" y="0"/>
                  </a:lnTo>
                  <a:lnTo>
                    <a:pt x="5246157" y="2277280"/>
                  </a:lnTo>
                  <a:lnTo>
                    <a:pt x="0" y="22772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46157" cy="2315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282483"/>
            <a:ext cx="3745159" cy="1409895"/>
          </a:xfrm>
          <a:custGeom>
            <a:avLst/>
            <a:gdLst/>
            <a:ahLst/>
            <a:cxnLst/>
            <a:rect r="r" b="b" t="t" l="l"/>
            <a:pathLst>
              <a:path h="1409895" w="3745159">
                <a:moveTo>
                  <a:pt x="0" y="0"/>
                </a:moveTo>
                <a:lnTo>
                  <a:pt x="3745159" y="0"/>
                </a:lnTo>
                <a:lnTo>
                  <a:pt x="3745159" y="1409895"/>
                </a:lnTo>
                <a:lnTo>
                  <a:pt x="0" y="140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705" b="-21589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659" y="85725"/>
            <a:ext cx="8518341" cy="119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TYPES OF HEATMAPS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3297" y="1684658"/>
            <a:ext cx="2538565" cy="63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45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Correlation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03696" y="1466150"/>
            <a:ext cx="13523634" cy="66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Gives the relationship strength between variables</a:t>
            </a:r>
          </a:p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eg: network load correlates with cell drop rate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03696" y="2871795"/>
            <a:ext cx="13523634" cy="10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Visualizes raw values or computer matrics (not necessarily correlation)</a:t>
            </a:r>
          </a:p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eg: cells contain actual values, count, frequency . </a:t>
            </a:r>
          </a:p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fixed range(-1,1) , used for general visualization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2688128"/>
            <a:ext cx="3745159" cy="1409895"/>
          </a:xfrm>
          <a:custGeom>
            <a:avLst/>
            <a:gdLst/>
            <a:ahLst/>
            <a:cxnLst/>
            <a:rect r="r" b="b" t="t" l="l"/>
            <a:pathLst>
              <a:path h="1409895" w="3745159">
                <a:moveTo>
                  <a:pt x="0" y="0"/>
                </a:moveTo>
                <a:lnTo>
                  <a:pt x="3745159" y="0"/>
                </a:lnTo>
                <a:lnTo>
                  <a:pt x="3745159" y="1409895"/>
                </a:lnTo>
                <a:lnTo>
                  <a:pt x="0" y="140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705" b="-21589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4098023"/>
            <a:ext cx="3745159" cy="1409895"/>
          </a:xfrm>
          <a:custGeom>
            <a:avLst/>
            <a:gdLst/>
            <a:ahLst/>
            <a:cxnLst/>
            <a:rect r="r" b="b" t="t" l="l"/>
            <a:pathLst>
              <a:path h="1409895" w="3745159">
                <a:moveTo>
                  <a:pt x="0" y="0"/>
                </a:moveTo>
                <a:lnTo>
                  <a:pt x="3745159" y="0"/>
                </a:lnTo>
                <a:lnTo>
                  <a:pt x="3745159" y="1409895"/>
                </a:lnTo>
                <a:lnTo>
                  <a:pt x="0" y="140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705" b="-21589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5507723"/>
            <a:ext cx="3745159" cy="1409895"/>
          </a:xfrm>
          <a:custGeom>
            <a:avLst/>
            <a:gdLst/>
            <a:ahLst/>
            <a:cxnLst/>
            <a:rect r="r" b="b" t="t" l="l"/>
            <a:pathLst>
              <a:path h="1409895" w="3745159">
                <a:moveTo>
                  <a:pt x="0" y="0"/>
                </a:moveTo>
                <a:lnTo>
                  <a:pt x="3745159" y="0"/>
                </a:lnTo>
                <a:lnTo>
                  <a:pt x="3745159" y="1409895"/>
                </a:lnTo>
                <a:lnTo>
                  <a:pt x="0" y="140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705" b="-21589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917618"/>
            <a:ext cx="3745159" cy="1409895"/>
          </a:xfrm>
          <a:custGeom>
            <a:avLst/>
            <a:gdLst/>
            <a:ahLst/>
            <a:cxnLst/>
            <a:rect r="r" b="b" t="t" l="l"/>
            <a:pathLst>
              <a:path h="1409895" w="3745159">
                <a:moveTo>
                  <a:pt x="0" y="0"/>
                </a:moveTo>
                <a:lnTo>
                  <a:pt x="3745159" y="0"/>
                </a:lnTo>
                <a:lnTo>
                  <a:pt x="3745159" y="1409896"/>
                </a:lnTo>
                <a:lnTo>
                  <a:pt x="0" y="1409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705" b="-21589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327514"/>
            <a:ext cx="3745159" cy="1409895"/>
          </a:xfrm>
          <a:custGeom>
            <a:avLst/>
            <a:gdLst/>
            <a:ahLst/>
            <a:cxnLst/>
            <a:rect r="r" b="b" t="t" l="l"/>
            <a:pathLst>
              <a:path h="1409895" w="3745159">
                <a:moveTo>
                  <a:pt x="0" y="0"/>
                </a:moveTo>
                <a:lnTo>
                  <a:pt x="3745159" y="0"/>
                </a:lnTo>
                <a:lnTo>
                  <a:pt x="3745159" y="1409895"/>
                </a:lnTo>
                <a:lnTo>
                  <a:pt x="0" y="140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0705" b="-21589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03696" y="4474638"/>
            <a:ext cx="13523634" cy="10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Tracks Data changes over the time. this visualizes the hourly call drop rate ot signal quality  across the cities , it highlights variations in network reliablity throughout the day using a colour gradient, red for high drops, green for low drops.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03696" y="5691390"/>
            <a:ext cx="13523634" cy="66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Simulates signal streangth across different geographic locations . The colour greadient from red to light color represent high signal streangth to low.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03696" y="7095901"/>
            <a:ext cx="13523634" cy="66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Helps in measure how well your model can classify this usefull categories by comparing actual labels v/s predicted labels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03696" y="8511181"/>
            <a:ext cx="13523634" cy="135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cluster heat maps is a two - dimensional representation of data where individual values contained in a matrix are represented as colors .</a:t>
            </a:r>
          </a:p>
          <a:p>
            <a:pPr algn="just">
              <a:lnSpc>
                <a:spcPts val="2753"/>
              </a:lnSpc>
            </a:pPr>
            <a:r>
              <a:rPr lang="en-US" sz="196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is a visualization tool that combine two primary trchniques, heatmapping and hierarchical clustring , to reveal patterne and relationships in complex datasets.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3297" y="3092428"/>
            <a:ext cx="2538565" cy="63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45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2D Matrix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2465" y="4504106"/>
            <a:ext cx="2538565" cy="63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45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Time-Based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3297" y="5917493"/>
            <a:ext cx="2538565" cy="63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45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Geospatial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3297" y="7327193"/>
            <a:ext cx="2538565" cy="63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45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Confusion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3297" y="8737089"/>
            <a:ext cx="2538565" cy="639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45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Cluster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414" y="3396881"/>
            <a:ext cx="16979171" cy="6300625"/>
            <a:chOff x="0" y="0"/>
            <a:chExt cx="4471881" cy="1659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1881" cy="1659424"/>
            </a:xfrm>
            <a:custGeom>
              <a:avLst/>
              <a:gdLst/>
              <a:ahLst/>
              <a:cxnLst/>
              <a:rect r="r" b="b" t="t" l="l"/>
              <a:pathLst>
                <a:path h="1659424" w="4471881">
                  <a:moveTo>
                    <a:pt x="18239" y="0"/>
                  </a:moveTo>
                  <a:lnTo>
                    <a:pt x="4453642" y="0"/>
                  </a:lnTo>
                  <a:cubicBezTo>
                    <a:pt x="4463715" y="0"/>
                    <a:pt x="4471881" y="8166"/>
                    <a:pt x="4471881" y="18239"/>
                  </a:cubicBezTo>
                  <a:lnTo>
                    <a:pt x="4471881" y="1641185"/>
                  </a:lnTo>
                  <a:cubicBezTo>
                    <a:pt x="4471881" y="1651258"/>
                    <a:pt x="4463715" y="1659424"/>
                    <a:pt x="4453642" y="1659424"/>
                  </a:cubicBezTo>
                  <a:lnTo>
                    <a:pt x="18239" y="1659424"/>
                  </a:lnTo>
                  <a:cubicBezTo>
                    <a:pt x="8166" y="1659424"/>
                    <a:pt x="0" y="1651258"/>
                    <a:pt x="0" y="1641185"/>
                  </a:cubicBezTo>
                  <a:lnTo>
                    <a:pt x="0" y="18239"/>
                  </a:lnTo>
                  <a:cubicBezTo>
                    <a:pt x="0" y="8166"/>
                    <a:pt x="8166" y="0"/>
                    <a:pt x="182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1881" cy="1697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2348852"/>
            <a:ext cx="8489586" cy="3086100"/>
            <a:chOff x="0" y="0"/>
            <a:chExt cx="223594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5940" cy="812800"/>
            </a:xfrm>
            <a:custGeom>
              <a:avLst/>
              <a:gdLst/>
              <a:ahLst/>
              <a:cxnLst/>
              <a:rect r="r" b="b" t="t" l="l"/>
              <a:pathLst>
                <a:path h="812800" w="2235940">
                  <a:moveTo>
                    <a:pt x="46167" y="0"/>
                  </a:moveTo>
                  <a:lnTo>
                    <a:pt x="2189774" y="0"/>
                  </a:lnTo>
                  <a:cubicBezTo>
                    <a:pt x="2215271" y="0"/>
                    <a:pt x="2235940" y="20669"/>
                    <a:pt x="2235940" y="46167"/>
                  </a:cubicBezTo>
                  <a:lnTo>
                    <a:pt x="2235940" y="766633"/>
                  </a:lnTo>
                  <a:cubicBezTo>
                    <a:pt x="2235940" y="778878"/>
                    <a:pt x="2231076" y="790620"/>
                    <a:pt x="2222418" y="799278"/>
                  </a:cubicBezTo>
                  <a:cubicBezTo>
                    <a:pt x="2213760" y="807936"/>
                    <a:pt x="2202018" y="812800"/>
                    <a:pt x="2189774" y="812800"/>
                  </a:cubicBezTo>
                  <a:lnTo>
                    <a:pt x="46167" y="812800"/>
                  </a:lnTo>
                  <a:cubicBezTo>
                    <a:pt x="20669" y="812800"/>
                    <a:pt x="0" y="792131"/>
                    <a:pt x="0" y="766633"/>
                  </a:cubicBezTo>
                  <a:lnTo>
                    <a:pt x="0" y="46167"/>
                  </a:lnTo>
                  <a:cubicBezTo>
                    <a:pt x="0" y="20669"/>
                    <a:pt x="20669" y="0"/>
                    <a:pt x="461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0A8F">
                    <a:alpha val="100000"/>
                  </a:srgbClr>
                </a:gs>
                <a:gs pos="100000">
                  <a:srgbClr val="140F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359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67689" y="5711189"/>
            <a:ext cx="8365897" cy="4142185"/>
            <a:chOff x="0" y="0"/>
            <a:chExt cx="2203364" cy="10909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3364" cy="1090946"/>
            </a:xfrm>
            <a:custGeom>
              <a:avLst/>
              <a:gdLst/>
              <a:ahLst/>
              <a:cxnLst/>
              <a:rect r="r" b="b" t="t" l="l"/>
              <a:pathLst>
                <a:path h="1090946" w="2203364">
                  <a:moveTo>
                    <a:pt x="46849" y="0"/>
                  </a:moveTo>
                  <a:lnTo>
                    <a:pt x="2156515" y="0"/>
                  </a:lnTo>
                  <a:cubicBezTo>
                    <a:pt x="2168940" y="0"/>
                    <a:pt x="2180856" y="4936"/>
                    <a:pt x="2189642" y="13722"/>
                  </a:cubicBezTo>
                  <a:cubicBezTo>
                    <a:pt x="2198428" y="22508"/>
                    <a:pt x="2203364" y="34424"/>
                    <a:pt x="2203364" y="46849"/>
                  </a:cubicBezTo>
                  <a:lnTo>
                    <a:pt x="2203364" y="1044097"/>
                  </a:lnTo>
                  <a:cubicBezTo>
                    <a:pt x="2203364" y="1056522"/>
                    <a:pt x="2198428" y="1068438"/>
                    <a:pt x="2189642" y="1077224"/>
                  </a:cubicBezTo>
                  <a:cubicBezTo>
                    <a:pt x="2180856" y="1086010"/>
                    <a:pt x="2168940" y="1090946"/>
                    <a:pt x="2156515" y="1090946"/>
                  </a:cubicBezTo>
                  <a:lnTo>
                    <a:pt x="46849" y="1090946"/>
                  </a:lnTo>
                  <a:cubicBezTo>
                    <a:pt x="20975" y="1090946"/>
                    <a:pt x="0" y="1069971"/>
                    <a:pt x="0" y="1044097"/>
                  </a:cubicBezTo>
                  <a:lnTo>
                    <a:pt x="0" y="46849"/>
                  </a:lnTo>
                  <a:cubicBezTo>
                    <a:pt x="0" y="34424"/>
                    <a:pt x="4936" y="22508"/>
                    <a:pt x="13722" y="13722"/>
                  </a:cubicBezTo>
                  <a:cubicBezTo>
                    <a:pt x="22508" y="4936"/>
                    <a:pt x="34424" y="0"/>
                    <a:pt x="46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0A8F">
                    <a:alpha val="100000"/>
                  </a:srgbClr>
                </a:gs>
                <a:gs pos="100000">
                  <a:srgbClr val="140F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03364" cy="1129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5151277" y="5158714"/>
            <a:ext cx="631399" cy="552474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A6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44871" y="6342989"/>
            <a:ext cx="7614429" cy="3354517"/>
            <a:chOff x="0" y="0"/>
            <a:chExt cx="1179674" cy="5197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9674" cy="519702"/>
            </a:xfrm>
            <a:custGeom>
              <a:avLst/>
              <a:gdLst/>
              <a:ahLst/>
              <a:cxnLst/>
              <a:rect r="r" b="b" t="t" l="l"/>
              <a:pathLst>
                <a:path h="519702" w="1179674">
                  <a:moveTo>
                    <a:pt x="0" y="0"/>
                  </a:moveTo>
                  <a:lnTo>
                    <a:pt x="1179674" y="0"/>
                  </a:lnTo>
                  <a:lnTo>
                    <a:pt x="1179674" y="519702"/>
                  </a:lnTo>
                  <a:lnTo>
                    <a:pt x="0" y="519702"/>
                  </a:lnTo>
                  <a:close/>
                </a:path>
              </a:pathLst>
            </a:custGeom>
            <a:blipFill>
              <a:blip r:embed="rId2"/>
              <a:stretch>
                <a:fillRect l="0" t="-13841" r="0" b="-1384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25659" y="896166"/>
            <a:ext cx="9182174" cy="119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Correlation Heatmaps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56621" y="2424808"/>
            <a:ext cx="5412901" cy="47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0"/>
              </a:lnSpc>
            </a:pPr>
            <a:r>
              <a:rPr lang="en-US" sz="328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44871" y="5872241"/>
            <a:ext cx="5412901" cy="47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0"/>
              </a:lnSpc>
            </a:pPr>
            <a:r>
              <a:rPr lang="en-US" sz="328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Output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447" y="3454821"/>
            <a:ext cx="8208303" cy="612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8"/>
              </a:lnSpc>
            </a:pPr>
            <a:r>
              <a:rPr lang="en-US" b="true" sz="2506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Pu</a:t>
            </a:r>
            <a:r>
              <a:rPr lang="en-US" b="true" sz="2506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rpose:</a:t>
            </a:r>
          </a:p>
          <a:p>
            <a:pPr algn="just">
              <a:lnSpc>
                <a:spcPts val="3508"/>
              </a:lnSpc>
            </a:pPr>
            <a:r>
              <a:rPr lang="en-US" sz="250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Visualize correlation coefficients (e.g., Pearson, Spearman) between pairs of variables in a dataset.</a:t>
            </a:r>
          </a:p>
          <a:p>
            <a:pPr algn="just">
              <a:lnSpc>
                <a:spcPts val="3508"/>
              </a:lnSpc>
            </a:pPr>
            <a:r>
              <a:rPr lang="en-US" b="true" sz="2506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Features:</a:t>
            </a:r>
          </a:p>
          <a:p>
            <a:pPr algn="just">
              <a:lnSpc>
                <a:spcPts val="3508"/>
              </a:lnSpc>
            </a:pPr>
            <a:r>
              <a:rPr lang="en-US" sz="250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Shows how strongly variables are linearly related.</a:t>
            </a:r>
          </a:p>
          <a:p>
            <a:pPr algn="just">
              <a:lnSpc>
                <a:spcPts val="3508"/>
              </a:lnSpc>
            </a:pPr>
            <a:r>
              <a:rPr lang="en-US" sz="250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Values range from -1 to 1:</a:t>
            </a:r>
          </a:p>
          <a:p>
            <a:pPr algn="just" marL="541071" indent="-270535" lvl="1">
              <a:lnSpc>
                <a:spcPts val="3508"/>
              </a:lnSpc>
              <a:buFont typeface="Arial"/>
              <a:buChar char="•"/>
            </a:pPr>
            <a:r>
              <a:rPr lang="en-US" sz="250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 = </a:t>
            </a:r>
            <a:r>
              <a:rPr lang="en-US" sz="250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perfect positive correlation</a:t>
            </a:r>
          </a:p>
          <a:p>
            <a:pPr algn="just" marL="541071" indent="-270535" lvl="1">
              <a:lnSpc>
                <a:spcPts val="3508"/>
              </a:lnSpc>
              <a:buFont typeface="Arial"/>
              <a:buChar char="•"/>
            </a:pPr>
            <a:r>
              <a:rPr lang="en-US" sz="250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 = no correlation</a:t>
            </a:r>
          </a:p>
          <a:p>
            <a:pPr algn="just" marL="541071" indent="-270535" lvl="1">
              <a:lnSpc>
                <a:spcPts val="3508"/>
              </a:lnSpc>
              <a:buFont typeface="Arial"/>
              <a:buChar char="•"/>
            </a:pPr>
            <a:r>
              <a:rPr lang="en-US" sz="250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-1 = perfect negative correlation</a:t>
            </a:r>
          </a:p>
          <a:p>
            <a:pPr algn="just">
              <a:lnSpc>
                <a:spcPts val="3508"/>
              </a:lnSpc>
            </a:pPr>
            <a:r>
              <a:rPr lang="en-US" sz="250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Commonly used in statistical analysis and machine learning to assess multicollinearity. </a:t>
            </a:r>
          </a:p>
          <a:p>
            <a:pPr algn="just">
              <a:lnSpc>
                <a:spcPts val="3508"/>
              </a:lnSpc>
            </a:pPr>
            <a:r>
              <a:rPr lang="en-US" b="true" sz="2506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Example Use Case:</a:t>
            </a:r>
          </a:p>
          <a:p>
            <a:pPr algn="just">
              <a:lnSpc>
                <a:spcPts val="3508"/>
              </a:lnSpc>
            </a:pPr>
            <a:r>
              <a:rPr lang="en-US" sz="250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Analyzing relationships between numerical features in a dataset (e.g., height, weight, age).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56621" y="3160766"/>
            <a:ext cx="8176965" cy="215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import seaborn as sns</a:t>
            </a:r>
          </a:p>
          <a:p>
            <a:pPr algn="just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import matplotlib.pyplot as plt</a:t>
            </a:r>
          </a:p>
          <a:p>
            <a:pPr algn="just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plt.figure(figsize=(10,6))</a:t>
            </a:r>
          </a:p>
          <a:p>
            <a:pPr algn="just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sns.heatmap(df.corr(numeric_only=True),annot=True, cmap='coolwarm')</a:t>
            </a:r>
          </a:p>
          <a:p>
            <a:pPr algn="just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plt.show()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915" y="415551"/>
            <a:ext cx="15538170" cy="9455897"/>
          </a:xfrm>
          <a:custGeom>
            <a:avLst/>
            <a:gdLst/>
            <a:ahLst/>
            <a:cxnLst/>
            <a:rect r="r" b="b" t="t" l="l"/>
            <a:pathLst>
              <a:path h="9455897" w="15538170">
                <a:moveTo>
                  <a:pt x="0" y="0"/>
                </a:moveTo>
                <a:lnTo>
                  <a:pt x="15538170" y="0"/>
                </a:lnTo>
                <a:lnTo>
                  <a:pt x="15538170" y="9455898"/>
                </a:lnTo>
                <a:lnTo>
                  <a:pt x="0" y="945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917" t="-27585" r="-24185" b="-561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99183">
            <a:off x="7974124" y="-1092824"/>
            <a:ext cx="11137896" cy="12496248"/>
            <a:chOff x="0" y="0"/>
            <a:chExt cx="2933438" cy="3291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3438" cy="3291193"/>
            </a:xfrm>
            <a:custGeom>
              <a:avLst/>
              <a:gdLst/>
              <a:ahLst/>
              <a:cxnLst/>
              <a:rect r="r" b="b" t="t" l="l"/>
              <a:pathLst>
                <a:path h="3291193" w="2933438">
                  <a:moveTo>
                    <a:pt x="0" y="0"/>
                  </a:moveTo>
                  <a:lnTo>
                    <a:pt x="2933438" y="0"/>
                  </a:lnTo>
                  <a:lnTo>
                    <a:pt x="2933438" y="3291193"/>
                  </a:lnTo>
                  <a:lnTo>
                    <a:pt x="0" y="32911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3438" cy="3329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95163" y="236146"/>
            <a:ext cx="5279149" cy="5457667"/>
            <a:chOff x="0" y="0"/>
            <a:chExt cx="6350000" cy="65647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564729"/>
            </a:xfrm>
            <a:custGeom>
              <a:avLst/>
              <a:gdLst/>
              <a:ahLst/>
              <a:cxnLst/>
              <a:rect r="r" b="b" t="t" l="l"/>
              <a:pathLst>
                <a:path h="6564729" w="6350000">
                  <a:moveTo>
                    <a:pt x="0" y="0"/>
                  </a:moveTo>
                  <a:lnTo>
                    <a:pt x="0" y="6564729"/>
                  </a:lnTo>
                  <a:lnTo>
                    <a:pt x="6350000" y="6564729"/>
                  </a:lnTo>
                  <a:cubicBezTo>
                    <a:pt x="6350000" y="2939685"/>
                    <a:pt x="3506470" y="0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 l="-46903" t="-25822" r="-84345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189476" y="4770257"/>
            <a:ext cx="5134828" cy="513482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987" t="-10055" r="-63666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346954" y="950246"/>
            <a:ext cx="455032" cy="455032"/>
          </a:xfrm>
          <a:custGeom>
            <a:avLst/>
            <a:gdLst/>
            <a:ahLst/>
            <a:cxnLst/>
            <a:rect r="r" b="b" t="t" l="l"/>
            <a:pathLst>
              <a:path h="455032" w="455032">
                <a:moveTo>
                  <a:pt x="0" y="0"/>
                </a:moveTo>
                <a:lnTo>
                  <a:pt x="455032" y="0"/>
                </a:lnTo>
                <a:lnTo>
                  <a:pt x="455032" y="455032"/>
                </a:lnTo>
                <a:lnTo>
                  <a:pt x="0" y="45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75452" y="6378022"/>
            <a:ext cx="455032" cy="455032"/>
          </a:xfrm>
          <a:custGeom>
            <a:avLst/>
            <a:gdLst/>
            <a:ahLst/>
            <a:cxnLst/>
            <a:rect r="r" b="b" t="t" l="l"/>
            <a:pathLst>
              <a:path h="455032" w="455032">
                <a:moveTo>
                  <a:pt x="0" y="0"/>
                </a:moveTo>
                <a:lnTo>
                  <a:pt x="455032" y="0"/>
                </a:lnTo>
                <a:lnTo>
                  <a:pt x="455032" y="455032"/>
                </a:lnTo>
                <a:lnTo>
                  <a:pt x="0" y="45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89476" y="3149357"/>
            <a:ext cx="455032" cy="455032"/>
          </a:xfrm>
          <a:custGeom>
            <a:avLst/>
            <a:gdLst/>
            <a:ahLst/>
            <a:cxnLst/>
            <a:rect r="r" b="b" t="t" l="l"/>
            <a:pathLst>
              <a:path h="455032" w="455032">
                <a:moveTo>
                  <a:pt x="0" y="0"/>
                </a:moveTo>
                <a:lnTo>
                  <a:pt x="455032" y="0"/>
                </a:lnTo>
                <a:lnTo>
                  <a:pt x="455032" y="455032"/>
                </a:lnTo>
                <a:lnTo>
                  <a:pt x="0" y="45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11871377" y="8913810"/>
            <a:ext cx="577156" cy="505011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A6C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53329" y="764655"/>
            <a:ext cx="577156" cy="505011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A6C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1477" y="121190"/>
            <a:ext cx="7486159" cy="105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0"/>
              </a:lnSpc>
            </a:pPr>
            <a:r>
              <a:rPr lang="en-US" sz="7453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Geospatial Heatmaps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315" y="1218537"/>
            <a:ext cx="7187421" cy="624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These are used to visualize and display a geographic distribution of data</a:t>
            </a:r>
          </a:p>
          <a:p>
            <a:pPr algn="just">
              <a:lnSpc>
                <a:spcPts val="3076"/>
              </a:lnSpc>
            </a:pPr>
          </a:p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is folium.pluging.heatmaps : </a:t>
            </a:r>
          </a:p>
          <a:p>
            <a:pPr algn="just" marL="474502" indent="-237251" lvl="1">
              <a:lnSpc>
                <a:spcPts val="3076"/>
              </a:lnSpc>
              <a:buFont typeface="Arial"/>
              <a:buChar char="•"/>
            </a:pPr>
            <a:r>
              <a:rPr lang="en-US" sz="21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used to create a geographic heatmaps on a map</a:t>
            </a:r>
          </a:p>
          <a:p>
            <a:pPr algn="just" marL="474502" indent="-237251" lvl="1">
              <a:lnSpc>
                <a:spcPts val="3076"/>
              </a:lnSpc>
              <a:buFont typeface="Arial"/>
              <a:buChar char="•"/>
            </a:pPr>
            <a:r>
              <a:rPr lang="en-US" sz="21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visualizes density or intensity of the points using location (in our case it is signal strength</a:t>
            </a:r>
          </a:p>
          <a:p>
            <a:pPr algn="just">
              <a:lnSpc>
                <a:spcPts val="3076"/>
              </a:lnSpc>
            </a:pPr>
          </a:p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EB0303"/>
                </a:solidFill>
                <a:latin typeface="DM Sans"/>
                <a:ea typeface="DM Sans"/>
                <a:cs typeface="DM Sans"/>
                <a:sym typeface="DM Sans"/>
              </a:rPr>
              <a:t>Red spots</a:t>
            </a:r>
            <a:r>
              <a:rPr lang="en-US" sz="21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→ locations with high signal quality (good)</a:t>
            </a:r>
          </a:p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49F50D"/>
                </a:solidFill>
                <a:latin typeface="DM Sans"/>
                <a:ea typeface="DM Sans"/>
                <a:cs typeface="DM Sans"/>
                <a:sym typeface="DM Sans"/>
              </a:rPr>
              <a:t>Green/Blue spots</a:t>
            </a:r>
            <a:r>
              <a:rPr lang="en-US" sz="21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→ locations with poor signal quality (bad)</a:t>
            </a:r>
          </a:p>
          <a:p>
            <a:pPr algn="just">
              <a:lnSpc>
                <a:spcPts val="3076"/>
              </a:lnSpc>
            </a:pPr>
          </a:p>
          <a:p>
            <a:pPr algn="just">
              <a:lnSpc>
                <a:spcPts val="3076"/>
              </a:lnSpc>
            </a:pPr>
            <a:r>
              <a:rPr lang="en-US" sz="21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Best for:</a:t>
            </a:r>
          </a:p>
          <a:p>
            <a:pPr algn="just" marL="474502" indent="-237251" lvl="1">
              <a:lnSpc>
                <a:spcPts val="3076"/>
              </a:lnSpc>
              <a:buFont typeface="Arial"/>
              <a:buChar char="•"/>
            </a:pPr>
            <a:r>
              <a:rPr lang="en-US" sz="21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Visualizing signal quality distribution over locations</a:t>
            </a:r>
          </a:p>
          <a:p>
            <a:pPr algn="just" marL="474502" indent="-237251" lvl="1">
              <a:lnSpc>
                <a:spcPts val="3076"/>
              </a:lnSpc>
              <a:buFont typeface="Arial"/>
              <a:buChar char="•"/>
            </a:pPr>
            <a:r>
              <a:rPr lang="en-US" sz="21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Finding dead zones or low-performance areas</a:t>
            </a:r>
          </a:p>
          <a:p>
            <a:pPr algn="just">
              <a:lnSpc>
                <a:spcPts val="307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071157" y="959771"/>
            <a:ext cx="3724006" cy="173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6"/>
              </a:lnSpc>
            </a:pPr>
            <a:r>
              <a:rPr lang="en-US" sz="17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 folium</a:t>
            </a:r>
          </a:p>
          <a:p>
            <a:pPr algn="l">
              <a:lnSpc>
                <a:spcPts val="2006"/>
              </a:lnSpc>
            </a:pPr>
            <a:r>
              <a:rPr lang="en-US" sz="17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folium.plugins import HeatMap</a:t>
            </a:r>
          </a:p>
          <a:p>
            <a:pPr algn="l">
              <a:lnSpc>
                <a:spcPts val="2006"/>
              </a:lnSpc>
            </a:pPr>
            <a:r>
              <a:rPr lang="en-US" sz="17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# Create base map</a:t>
            </a:r>
          </a:p>
          <a:p>
            <a:pPr algn="l">
              <a:lnSpc>
                <a:spcPts val="2006"/>
              </a:lnSpc>
            </a:pPr>
            <a:r>
              <a:rPr lang="en-US" sz="17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 = folium.Map(location=[df["Latitude"].mean(), df["Longitude"].mean()], zoom_start=11)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79337" y="6387547"/>
            <a:ext cx="4294975" cy="133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1"/>
              </a:lnSpc>
            </a:pPr>
            <a:r>
              <a:rPr lang="en-US" sz="182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m.save("geo_heatmap.html")</a:t>
            </a:r>
          </a:p>
          <a:p>
            <a:pPr algn="l">
              <a:lnSpc>
                <a:spcPts val="2131"/>
              </a:lnSpc>
            </a:pPr>
            <a:r>
              <a:rPr lang="en-US" sz="182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from IPython.display import IFrame</a:t>
            </a:r>
          </a:p>
          <a:p>
            <a:pPr algn="l">
              <a:lnSpc>
                <a:spcPts val="2131"/>
              </a:lnSpc>
            </a:pPr>
          </a:p>
          <a:p>
            <a:pPr algn="l">
              <a:lnSpc>
                <a:spcPts val="2131"/>
              </a:lnSpc>
            </a:pPr>
            <a:r>
              <a:rPr lang="en-US" sz="182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IFrame("geo_heatmap.html", width=800, height=600)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68333" y="3168407"/>
            <a:ext cx="3903089" cy="117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6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# Add heat layer</a:t>
            </a:r>
          </a:p>
          <a:p>
            <a:pPr algn="l">
              <a:lnSpc>
                <a:spcPts val="1889"/>
              </a:lnSpc>
            </a:pPr>
            <a:r>
              <a:rPr lang="en-US" sz="16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heat_data = [[row['Latitude'], row['Longitude'], row['Signal Quality (%)']] for _, row in df.iterrows()]</a:t>
            </a:r>
          </a:p>
          <a:p>
            <a:pPr algn="l">
              <a:lnSpc>
                <a:spcPts val="1889"/>
              </a:lnSpc>
            </a:pPr>
            <a:r>
              <a:rPr lang="en-US" sz="16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HeatMap(heat_data).add_to(m)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67909" y="2558415"/>
            <a:ext cx="7384357" cy="5928835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20739" t="-57953" r="-70979" b="-3401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3607158">
            <a:off x="9758236" y="3316115"/>
            <a:ext cx="12734217" cy="8786610"/>
          </a:xfrm>
          <a:custGeom>
            <a:avLst/>
            <a:gdLst/>
            <a:ahLst/>
            <a:cxnLst/>
            <a:rect r="r" b="b" t="t" l="l"/>
            <a:pathLst>
              <a:path h="8786610" w="12734217">
                <a:moveTo>
                  <a:pt x="0" y="0"/>
                </a:moveTo>
                <a:lnTo>
                  <a:pt x="12734217" y="0"/>
                </a:lnTo>
                <a:lnTo>
                  <a:pt x="12734217" y="8786610"/>
                </a:lnTo>
                <a:lnTo>
                  <a:pt x="0" y="8786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260088" y="7011663"/>
            <a:ext cx="6197064" cy="2429900"/>
            <a:chOff x="0" y="0"/>
            <a:chExt cx="1785545" cy="7001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545" cy="700121"/>
            </a:xfrm>
            <a:custGeom>
              <a:avLst/>
              <a:gdLst/>
              <a:ahLst/>
              <a:cxnLst/>
              <a:rect r="r" b="b" t="t" l="l"/>
              <a:pathLst>
                <a:path h="700121" w="1785545">
                  <a:moveTo>
                    <a:pt x="63245" y="0"/>
                  </a:moveTo>
                  <a:lnTo>
                    <a:pt x="1722300" y="0"/>
                  </a:lnTo>
                  <a:cubicBezTo>
                    <a:pt x="1757229" y="0"/>
                    <a:pt x="1785545" y="28316"/>
                    <a:pt x="1785545" y="63245"/>
                  </a:cubicBezTo>
                  <a:lnTo>
                    <a:pt x="1785545" y="636876"/>
                  </a:lnTo>
                  <a:cubicBezTo>
                    <a:pt x="1785545" y="671805"/>
                    <a:pt x="1757229" y="700121"/>
                    <a:pt x="1722300" y="700121"/>
                  </a:cubicBezTo>
                  <a:lnTo>
                    <a:pt x="63245" y="700121"/>
                  </a:lnTo>
                  <a:cubicBezTo>
                    <a:pt x="28316" y="700121"/>
                    <a:pt x="0" y="671805"/>
                    <a:pt x="0" y="636876"/>
                  </a:cubicBezTo>
                  <a:lnTo>
                    <a:pt x="0" y="63245"/>
                  </a:lnTo>
                  <a:cubicBezTo>
                    <a:pt x="0" y="28316"/>
                    <a:pt x="28316" y="0"/>
                    <a:pt x="632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545" cy="738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894338" y="7049691"/>
            <a:ext cx="6279108" cy="2461115"/>
            <a:chOff x="0" y="0"/>
            <a:chExt cx="1809185" cy="7091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9185" cy="709115"/>
            </a:xfrm>
            <a:custGeom>
              <a:avLst/>
              <a:gdLst/>
              <a:ahLst/>
              <a:cxnLst/>
              <a:rect r="r" b="b" t="t" l="l"/>
              <a:pathLst>
                <a:path h="709115" w="1809185">
                  <a:moveTo>
                    <a:pt x="62419" y="0"/>
                  </a:moveTo>
                  <a:lnTo>
                    <a:pt x="1746766" y="0"/>
                  </a:lnTo>
                  <a:cubicBezTo>
                    <a:pt x="1781239" y="0"/>
                    <a:pt x="1809185" y="27946"/>
                    <a:pt x="1809185" y="62419"/>
                  </a:cubicBezTo>
                  <a:lnTo>
                    <a:pt x="1809185" y="646696"/>
                  </a:lnTo>
                  <a:cubicBezTo>
                    <a:pt x="1809185" y="663251"/>
                    <a:pt x="1802608" y="679127"/>
                    <a:pt x="1790903" y="690833"/>
                  </a:cubicBezTo>
                  <a:cubicBezTo>
                    <a:pt x="1779197" y="702539"/>
                    <a:pt x="1763320" y="709115"/>
                    <a:pt x="1746766" y="709115"/>
                  </a:cubicBezTo>
                  <a:lnTo>
                    <a:pt x="62419" y="709115"/>
                  </a:lnTo>
                  <a:cubicBezTo>
                    <a:pt x="27946" y="709115"/>
                    <a:pt x="0" y="681169"/>
                    <a:pt x="0" y="646696"/>
                  </a:cubicBezTo>
                  <a:lnTo>
                    <a:pt x="0" y="62419"/>
                  </a:lnTo>
                  <a:cubicBezTo>
                    <a:pt x="0" y="27946"/>
                    <a:pt x="27946" y="0"/>
                    <a:pt x="624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09185" cy="74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8855422" y="9258300"/>
            <a:ext cx="577156" cy="505011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A6C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5234960" y="9258300"/>
            <a:ext cx="577156" cy="505011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A6C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88891" y="401285"/>
            <a:ext cx="7054798" cy="178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6"/>
              </a:lnSpc>
            </a:pPr>
            <a:r>
              <a:rPr lang="en-US" sz="643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Custom Categorical Heatmap (pivot-based)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90903" y="296510"/>
            <a:ext cx="9291764" cy="653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4"/>
              </a:lnSpc>
            </a:pPr>
            <a:r>
              <a:rPr lang="en-US" sz="23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Uses a pivot table to aggregate data across two categorical dimensions (like: Locality and Network Type), then visualizes the aggregated values which are the  average signal quality using a heatmap.</a:t>
            </a:r>
          </a:p>
          <a:p>
            <a:pPr algn="just">
              <a:lnSpc>
                <a:spcPts val="3274"/>
              </a:lnSpc>
            </a:pPr>
          </a:p>
          <a:p>
            <a:pPr algn="just">
              <a:lnSpc>
                <a:spcPts val="3274"/>
              </a:lnSpc>
            </a:pPr>
            <a:r>
              <a:rPr lang="en-US" sz="23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Why:</a:t>
            </a:r>
          </a:p>
          <a:p>
            <a:pPr algn="just" marL="504981" indent="-252490" lvl="1">
              <a:lnSpc>
                <a:spcPts val="3274"/>
              </a:lnSpc>
              <a:buFont typeface="Arial"/>
              <a:buChar char="•"/>
            </a:pPr>
            <a:r>
              <a:rPr lang="en-US" sz="23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Aggregate complex data clearly into an easy-to-read 2D matrix, using colour intensity and numbers to show performance metrics (like average signal quality).</a:t>
            </a:r>
          </a:p>
          <a:p>
            <a:pPr algn="just">
              <a:lnSpc>
                <a:spcPts val="3274"/>
              </a:lnSpc>
            </a:pPr>
          </a:p>
          <a:p>
            <a:pPr algn="just" marL="504981" indent="-252490" lvl="1">
              <a:lnSpc>
                <a:spcPts val="3274"/>
              </a:lnSpc>
              <a:buFont typeface="Arial"/>
              <a:buChar char="•"/>
            </a:pPr>
            <a:r>
              <a:rPr lang="en-US" sz="23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Can instantly compare performance across multiple regions, technologies, or time slots, etc., without sifting through raw data.</a:t>
            </a:r>
          </a:p>
          <a:p>
            <a:pPr algn="just">
              <a:lnSpc>
                <a:spcPts val="3274"/>
              </a:lnSpc>
            </a:pPr>
          </a:p>
          <a:p>
            <a:pPr algn="just">
              <a:lnSpc>
                <a:spcPts val="3274"/>
              </a:lnSpc>
            </a:pPr>
            <a:r>
              <a:rPr lang="en-US" sz="23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Healps in making decisions like where to upgrade towers or troubleshoot issues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46155" y="7078698"/>
            <a:ext cx="5824928" cy="225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8"/>
              </a:lnSpc>
            </a:pPr>
            <a:r>
              <a:rPr lang="en-US" sz="1863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# Pivot f</a:t>
            </a:r>
            <a:r>
              <a:rPr lang="en-US" sz="1863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or average Signal Quality per Locality</a:t>
            </a:r>
          </a:p>
          <a:p>
            <a:pPr algn="just">
              <a:lnSpc>
                <a:spcPts val="2608"/>
              </a:lnSpc>
            </a:pPr>
            <a:r>
              <a:rPr lang="en-US" sz="1863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pivot = df.pivot_table(values='Signal Quality (%)', index='Locality', columns='Network Type', aggfunc='mean')</a:t>
            </a:r>
          </a:p>
          <a:p>
            <a:pPr algn="just">
              <a:lnSpc>
                <a:spcPts val="2608"/>
              </a:lnSpc>
            </a:pPr>
            <a:r>
              <a:rPr lang="en-US" sz="1863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#index = y axis, columns = x axis, aggerate function type can be sum , mean count etc acc to numpy func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80192" y="7490756"/>
            <a:ext cx="6107399" cy="1433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1"/>
              </a:lnSpc>
            </a:pPr>
            <a:r>
              <a:rPr lang="en-US" sz="205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sns.heatmap(pivot,annot=True,cmap='YlGnBu')</a:t>
            </a:r>
          </a:p>
          <a:p>
            <a:pPr algn="just">
              <a:lnSpc>
                <a:spcPts val="2881"/>
              </a:lnSpc>
            </a:pPr>
            <a:r>
              <a:rPr lang="en-US" sz="205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plt.title("Signal Quality by Locality &amp; Network Type")</a:t>
            </a:r>
          </a:p>
          <a:p>
            <a:pPr algn="just">
              <a:lnSpc>
                <a:spcPts val="2881"/>
              </a:lnSpc>
            </a:pPr>
            <a:r>
              <a:rPr lang="en-US" sz="205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plt.show()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855" y="1730335"/>
            <a:ext cx="17730291" cy="8276045"/>
            <a:chOff x="0" y="0"/>
            <a:chExt cx="4669706" cy="21796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9706" cy="2179699"/>
            </a:xfrm>
            <a:custGeom>
              <a:avLst/>
              <a:gdLst/>
              <a:ahLst/>
              <a:cxnLst/>
              <a:rect r="r" b="b" t="t" l="l"/>
              <a:pathLst>
                <a:path h="2179699" w="4669706">
                  <a:moveTo>
                    <a:pt x="17466" y="0"/>
                  </a:moveTo>
                  <a:lnTo>
                    <a:pt x="4652240" y="0"/>
                  </a:lnTo>
                  <a:cubicBezTo>
                    <a:pt x="4661887" y="0"/>
                    <a:pt x="4669706" y="7820"/>
                    <a:pt x="4669706" y="17466"/>
                  </a:cubicBezTo>
                  <a:lnTo>
                    <a:pt x="4669706" y="2162233"/>
                  </a:lnTo>
                  <a:cubicBezTo>
                    <a:pt x="4669706" y="2171879"/>
                    <a:pt x="4661887" y="2179699"/>
                    <a:pt x="4652240" y="2179699"/>
                  </a:cubicBezTo>
                  <a:lnTo>
                    <a:pt x="17466" y="2179699"/>
                  </a:lnTo>
                  <a:cubicBezTo>
                    <a:pt x="7820" y="2179699"/>
                    <a:pt x="0" y="2171879"/>
                    <a:pt x="0" y="2162233"/>
                  </a:cubicBezTo>
                  <a:lnTo>
                    <a:pt x="0" y="17466"/>
                  </a:lnTo>
                  <a:cubicBezTo>
                    <a:pt x="0" y="7820"/>
                    <a:pt x="7820" y="0"/>
                    <a:pt x="174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9706" cy="2217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05550" y="205919"/>
            <a:ext cx="7037982" cy="5229032"/>
            <a:chOff x="0" y="0"/>
            <a:chExt cx="1853625" cy="1377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3625" cy="1377194"/>
            </a:xfrm>
            <a:custGeom>
              <a:avLst/>
              <a:gdLst/>
              <a:ahLst/>
              <a:cxnLst/>
              <a:rect r="r" b="b" t="t" l="l"/>
              <a:pathLst>
                <a:path h="1377194" w="1853625">
                  <a:moveTo>
                    <a:pt x="55689" y="0"/>
                  </a:moveTo>
                  <a:lnTo>
                    <a:pt x="1797937" y="0"/>
                  </a:lnTo>
                  <a:cubicBezTo>
                    <a:pt x="1828692" y="0"/>
                    <a:pt x="1853625" y="24933"/>
                    <a:pt x="1853625" y="55689"/>
                  </a:cubicBezTo>
                  <a:lnTo>
                    <a:pt x="1853625" y="1321505"/>
                  </a:lnTo>
                  <a:cubicBezTo>
                    <a:pt x="1853625" y="1336275"/>
                    <a:pt x="1847758" y="1350439"/>
                    <a:pt x="1837314" y="1360883"/>
                  </a:cubicBezTo>
                  <a:cubicBezTo>
                    <a:pt x="1826871" y="1371327"/>
                    <a:pt x="1812706" y="1377194"/>
                    <a:pt x="1797937" y="1377194"/>
                  </a:cubicBezTo>
                  <a:lnTo>
                    <a:pt x="55689" y="1377194"/>
                  </a:lnTo>
                  <a:cubicBezTo>
                    <a:pt x="24933" y="1377194"/>
                    <a:pt x="0" y="1352261"/>
                    <a:pt x="0" y="1321505"/>
                  </a:cubicBezTo>
                  <a:lnTo>
                    <a:pt x="0" y="55689"/>
                  </a:lnTo>
                  <a:cubicBezTo>
                    <a:pt x="0" y="40919"/>
                    <a:pt x="5867" y="26754"/>
                    <a:pt x="16311" y="16311"/>
                  </a:cubicBezTo>
                  <a:cubicBezTo>
                    <a:pt x="26754" y="5867"/>
                    <a:pt x="40919" y="0"/>
                    <a:pt x="556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0A8F">
                    <a:alpha val="100000"/>
                  </a:srgbClr>
                </a:gs>
                <a:gs pos="100000">
                  <a:srgbClr val="140F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53625" cy="1415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05377" y="5868357"/>
            <a:ext cx="6838329" cy="3218522"/>
            <a:chOff x="0" y="0"/>
            <a:chExt cx="1801041" cy="847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1041" cy="847677"/>
            </a:xfrm>
            <a:custGeom>
              <a:avLst/>
              <a:gdLst/>
              <a:ahLst/>
              <a:cxnLst/>
              <a:rect r="r" b="b" t="t" l="l"/>
              <a:pathLst>
                <a:path h="847677" w="1801041">
                  <a:moveTo>
                    <a:pt x="57314" y="0"/>
                  </a:moveTo>
                  <a:lnTo>
                    <a:pt x="1743727" y="0"/>
                  </a:lnTo>
                  <a:cubicBezTo>
                    <a:pt x="1775381" y="0"/>
                    <a:pt x="1801041" y="25661"/>
                    <a:pt x="1801041" y="57314"/>
                  </a:cubicBezTo>
                  <a:lnTo>
                    <a:pt x="1801041" y="790362"/>
                  </a:lnTo>
                  <a:cubicBezTo>
                    <a:pt x="1801041" y="822016"/>
                    <a:pt x="1775381" y="847677"/>
                    <a:pt x="1743727" y="847677"/>
                  </a:cubicBezTo>
                  <a:lnTo>
                    <a:pt x="57314" y="847677"/>
                  </a:lnTo>
                  <a:cubicBezTo>
                    <a:pt x="25661" y="847677"/>
                    <a:pt x="0" y="822016"/>
                    <a:pt x="0" y="790362"/>
                  </a:cubicBezTo>
                  <a:lnTo>
                    <a:pt x="0" y="57314"/>
                  </a:lnTo>
                  <a:cubicBezTo>
                    <a:pt x="0" y="25661"/>
                    <a:pt x="25661" y="0"/>
                    <a:pt x="573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10A8F">
                    <a:alpha val="100000"/>
                  </a:srgbClr>
                </a:gs>
                <a:gs pos="100000">
                  <a:srgbClr val="140F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01041" cy="885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5151277" y="5158714"/>
            <a:ext cx="631399" cy="552474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A6C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5151277" y="8768702"/>
            <a:ext cx="631399" cy="552474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A6C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05204" y="535400"/>
            <a:ext cx="6638676" cy="4570071"/>
            <a:chOff x="0" y="0"/>
            <a:chExt cx="1028505" cy="7080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8505" cy="708024"/>
            </a:xfrm>
            <a:custGeom>
              <a:avLst/>
              <a:gdLst/>
              <a:ahLst/>
              <a:cxnLst/>
              <a:rect r="r" b="b" t="t" l="l"/>
              <a:pathLst>
                <a:path h="708024" w="1028505">
                  <a:moveTo>
                    <a:pt x="0" y="0"/>
                  </a:moveTo>
                  <a:lnTo>
                    <a:pt x="1028505" y="0"/>
                  </a:lnTo>
                  <a:lnTo>
                    <a:pt x="1028505" y="708024"/>
                  </a:lnTo>
                  <a:lnTo>
                    <a:pt x="0" y="708024"/>
                  </a:lnTo>
                  <a:close/>
                </a:path>
              </a:pathLst>
            </a:custGeom>
            <a:blipFill>
              <a:blip r:embed="rId2"/>
              <a:stretch>
                <a:fillRect l="-911" t="0" r="-911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78855" y="291644"/>
            <a:ext cx="9182174" cy="119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Confusion Matrix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2239" y="1855500"/>
            <a:ext cx="10163659" cy="928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3"/>
              </a:lnSpc>
            </a:pP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Visualizes the performance of classification madel by showing actual v/s predicted labels</a:t>
            </a:r>
          </a:p>
          <a:p>
            <a:pPr algn="just">
              <a:lnSpc>
                <a:spcPts val="2933"/>
              </a:lnSpc>
            </a:pP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 2*2 confusion matrix has:</a:t>
            </a:r>
          </a:p>
          <a:p>
            <a:pPr algn="just" marL="452313" indent="-226157" lvl="1">
              <a:lnSpc>
                <a:spcPts val="2933"/>
              </a:lnSpc>
              <a:buFont typeface="Arial"/>
              <a:buChar char="•"/>
            </a:pPr>
            <a:r>
              <a:rPr lang="en-US" b="true" sz="20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True Positive (TP):</a:t>
            </a: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It is the total counts having both predicted and actual values are Dog.</a:t>
            </a:r>
          </a:p>
          <a:p>
            <a:pPr algn="just">
              <a:lnSpc>
                <a:spcPts val="2933"/>
              </a:lnSpc>
            </a:pPr>
          </a:p>
          <a:p>
            <a:pPr algn="just" marL="452313" indent="-226157" lvl="1">
              <a:lnSpc>
                <a:spcPts val="2933"/>
              </a:lnSpc>
              <a:buFont typeface="Arial"/>
              <a:buChar char="•"/>
            </a:pPr>
            <a:r>
              <a:rPr lang="en-US" b="true" sz="20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True Negative (TN):</a:t>
            </a: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It is the total counts having both predicted and actual values are Not Dog.</a:t>
            </a:r>
          </a:p>
          <a:p>
            <a:pPr algn="just">
              <a:lnSpc>
                <a:spcPts val="2933"/>
              </a:lnSpc>
            </a:pPr>
          </a:p>
          <a:p>
            <a:pPr algn="just" marL="452313" indent="-226157" lvl="1">
              <a:lnSpc>
                <a:spcPts val="2933"/>
              </a:lnSpc>
              <a:buFont typeface="Arial"/>
              <a:buChar char="•"/>
            </a:pPr>
            <a:r>
              <a:rPr lang="en-US" b="true" sz="20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False Positive (FP):</a:t>
            </a: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It is the total counts having prediction is Dog while actually Not Dog.</a:t>
            </a:r>
          </a:p>
          <a:p>
            <a:pPr algn="just">
              <a:lnSpc>
                <a:spcPts val="2933"/>
              </a:lnSpc>
            </a:pPr>
          </a:p>
          <a:p>
            <a:pPr algn="just" marL="452313" indent="-226157" lvl="1">
              <a:lnSpc>
                <a:spcPts val="2933"/>
              </a:lnSpc>
              <a:buFont typeface="Arial"/>
              <a:buChar char="•"/>
            </a:pPr>
            <a:r>
              <a:rPr lang="en-US" b="true" sz="20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False Negative (FN)</a:t>
            </a: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It is the total counts having prediction is Not Dog while actually, it is Dog.</a:t>
            </a:r>
          </a:p>
          <a:p>
            <a:pPr algn="just">
              <a:lnSpc>
                <a:spcPts val="2933"/>
              </a:lnSpc>
            </a:pP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can calculate:</a:t>
            </a:r>
          </a:p>
          <a:p>
            <a:pPr algn="just" marL="452313" indent="-226157" lvl="1">
              <a:lnSpc>
                <a:spcPts val="2933"/>
              </a:lnSpc>
              <a:buFont typeface="Arial"/>
              <a:buChar char="•"/>
            </a:pPr>
            <a:r>
              <a:rPr lang="en-US" b="true" sz="20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Accuracy :</a:t>
            </a: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overall, how often is the classifier correct</a:t>
            </a:r>
          </a:p>
          <a:p>
            <a:pPr algn="just">
              <a:lnSpc>
                <a:spcPts val="2933"/>
              </a:lnSpc>
            </a:pP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                 = TN+TP/TN+FP+FN+TP</a:t>
            </a:r>
          </a:p>
          <a:p>
            <a:pPr algn="just" marL="452313" indent="-226157" lvl="1">
              <a:lnSpc>
                <a:spcPts val="2933"/>
              </a:lnSpc>
              <a:buFont typeface="Arial"/>
              <a:buChar char="•"/>
            </a:pPr>
            <a:r>
              <a:rPr lang="en-US" b="true" sz="20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Misclassification rate : </a:t>
            </a: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overal how often it is wrong</a:t>
            </a:r>
          </a:p>
          <a:p>
            <a:pPr algn="just">
              <a:lnSpc>
                <a:spcPts val="2933"/>
              </a:lnSpc>
            </a:pP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                 = FN+FP/TN+FP+FN+TP</a:t>
            </a:r>
          </a:p>
          <a:p>
            <a:pPr algn="just" marL="452313" indent="-226157" lvl="1">
              <a:lnSpc>
                <a:spcPts val="2933"/>
              </a:lnSpc>
              <a:buFont typeface="Arial"/>
              <a:buChar char="•"/>
            </a:pPr>
            <a:r>
              <a:rPr lang="en-US" b="true" sz="209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True positive rate : </a:t>
            </a: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When it’s actually yes, how often does it predict yes (AKA :”sensitivity” or “Recall”</a:t>
            </a:r>
          </a:p>
          <a:p>
            <a:pPr algn="just">
              <a:lnSpc>
                <a:spcPts val="2933"/>
              </a:lnSpc>
            </a:pPr>
            <a:r>
              <a:rPr lang="en-US" sz="209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                = TP/Actuall Yes</a:t>
            </a: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</a:p>
          <a:p>
            <a:pPr algn="just">
              <a:lnSpc>
                <a:spcPts val="293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051435" y="6012981"/>
            <a:ext cx="6546213" cy="324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Requirements:</a:t>
            </a:r>
          </a:p>
          <a:p>
            <a:pPr algn="just" marL="440029" indent="-220015" lvl="1">
              <a:lnSpc>
                <a:spcPts val="2853"/>
              </a:lnSpc>
              <a:buFont typeface="Arial"/>
              <a:buChar char="•"/>
            </a:pPr>
            <a:r>
              <a:rPr lang="en-US" sz="20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You need true labels (e.g., actual class of signal: "Good", "Poor")</a:t>
            </a:r>
          </a:p>
          <a:p>
            <a:pPr algn="just" marL="440029" indent="-220015" lvl="1">
              <a:lnSpc>
                <a:spcPts val="2853"/>
              </a:lnSpc>
              <a:buFont typeface="Arial"/>
              <a:buChar char="•"/>
            </a:pPr>
            <a:r>
              <a:rPr lang="en-US" sz="20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And predicted labels (e.g., from a model)</a:t>
            </a:r>
          </a:p>
          <a:p>
            <a:pPr algn="just">
              <a:lnSpc>
                <a:spcPts val="2853"/>
              </a:lnSpc>
            </a:pPr>
          </a:p>
          <a:p>
            <a:pPr algn="just">
              <a:lnSpc>
                <a:spcPts val="2853"/>
              </a:lnSpc>
            </a:pPr>
            <a:r>
              <a:rPr lang="en-US" sz="203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must test and train the models and must do prediction analysis by using that we plot the graph of confusion matrix </a:t>
            </a:r>
          </a:p>
          <a:p>
            <a:pPr algn="just">
              <a:lnSpc>
                <a:spcPts val="285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0A8F">
                <a:alpha val="100000"/>
              </a:srgbClr>
            </a:gs>
            <a:gs pos="100000">
              <a:srgbClr val="0B074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9560" y="0"/>
            <a:ext cx="7718440" cy="5917470"/>
          </a:xfrm>
          <a:custGeom>
            <a:avLst/>
            <a:gdLst/>
            <a:ahLst/>
            <a:cxnLst/>
            <a:rect r="r" b="b" t="t" l="l"/>
            <a:pathLst>
              <a:path h="5917470" w="7718440">
                <a:moveTo>
                  <a:pt x="0" y="0"/>
                </a:moveTo>
                <a:lnTo>
                  <a:pt x="7718440" y="0"/>
                </a:lnTo>
                <a:lnTo>
                  <a:pt x="7718440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8090" y="324810"/>
            <a:ext cx="8925243" cy="9481571"/>
            <a:chOff x="0" y="0"/>
            <a:chExt cx="2350681" cy="249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50681" cy="2497204"/>
            </a:xfrm>
            <a:custGeom>
              <a:avLst/>
              <a:gdLst/>
              <a:ahLst/>
              <a:cxnLst/>
              <a:rect r="r" b="b" t="t" l="l"/>
              <a:pathLst>
                <a:path h="2497204" w="2350681">
                  <a:moveTo>
                    <a:pt x="0" y="0"/>
                  </a:moveTo>
                  <a:lnTo>
                    <a:pt x="2350681" y="0"/>
                  </a:lnTo>
                  <a:lnTo>
                    <a:pt x="2350681" y="2497204"/>
                  </a:lnTo>
                  <a:lnTo>
                    <a:pt x="0" y="2497204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50681" cy="253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E4E5EB"/>
                  </a:solidFill>
                  <a:latin typeface="DM Sans"/>
                  <a:ea typeface="DM Sans"/>
                  <a:cs typeface="DM Sans"/>
                  <a:sym typeface="DM Sans"/>
                </a:rPr>
                <a:t>ggd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8090" y="267660"/>
            <a:ext cx="8925243" cy="941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df['Predicted Category'] = df['Signal Category'].sample(frac=1).reset_index(drop=True)  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cm = confusion_matrix(df['Signal Category'], df['Predicted Category'], labels=["Excellent", "Good", "Fair", "Poor"])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disp = ConfusionMatrixDisplay(confusion_matrix=cm, display_labels=["Excellent", "Good", "Fair", "Poor"])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plt.figure(figsize=(8, 6))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disp.plot(cmap='Blues', values_format='d')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plt.title("Confusion Matrix: Actual vs Predicted Signal Quality")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plt.grid(False)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plt.show()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DAGnrux-fak</dc:identifier>
  <dcterms:modified xsi:type="dcterms:W3CDTF">2011-08-01T06:04:30Z</dcterms:modified>
  <cp:revision>1</cp:revision>
  <dc:title>Dark Blue And White Modern The Power Of Data Presentation</dc:title>
</cp:coreProperties>
</file>